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339" r:id="rId5"/>
    <p:sldId id="342" r:id="rId6"/>
    <p:sldId id="344" r:id="rId7"/>
    <p:sldId id="345" r:id="rId8"/>
    <p:sldId id="259" r:id="rId9"/>
    <p:sldId id="341" r:id="rId10"/>
    <p:sldId id="343" r:id="rId11"/>
    <p:sldId id="346" r:id="rId12"/>
    <p:sldId id="347" r:id="rId13"/>
    <p:sldId id="348" r:id="rId14"/>
    <p:sldId id="349" r:id="rId15"/>
    <p:sldId id="351" r:id="rId16"/>
    <p:sldId id="352" r:id="rId17"/>
    <p:sldId id="353" r:id="rId18"/>
    <p:sldId id="355" r:id="rId19"/>
    <p:sldId id="356" r:id="rId20"/>
    <p:sldId id="361" r:id="rId21"/>
    <p:sldId id="357" r:id="rId22"/>
    <p:sldId id="359" r:id="rId23"/>
    <p:sldId id="358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69" r:id="rId32"/>
    <p:sldId id="370" r:id="rId33"/>
    <p:sldId id="371" r:id="rId34"/>
    <p:sldId id="373" r:id="rId35"/>
    <p:sldId id="372" r:id="rId36"/>
    <p:sldId id="374" r:id="rId37"/>
    <p:sldId id="380" r:id="rId38"/>
    <p:sldId id="376" r:id="rId39"/>
    <p:sldId id="375" r:id="rId40"/>
    <p:sldId id="378" r:id="rId41"/>
    <p:sldId id="379" r:id="rId42"/>
    <p:sldId id="382" r:id="rId43"/>
    <p:sldId id="384" r:id="rId44"/>
    <p:sldId id="383" r:id="rId45"/>
    <p:sldId id="377" r:id="rId46"/>
    <p:sldId id="381" r:id="rId47"/>
    <p:sldId id="385" r:id="rId48"/>
    <p:sldId id="397" r:id="rId49"/>
    <p:sldId id="386" r:id="rId50"/>
    <p:sldId id="388" r:id="rId51"/>
    <p:sldId id="387" r:id="rId52"/>
    <p:sldId id="390" r:id="rId53"/>
    <p:sldId id="389" r:id="rId54"/>
    <p:sldId id="392" r:id="rId55"/>
    <p:sldId id="391" r:id="rId56"/>
    <p:sldId id="393" r:id="rId57"/>
    <p:sldId id="394" r:id="rId58"/>
    <p:sldId id="395" r:id="rId59"/>
    <p:sldId id="396" r:id="rId60"/>
    <p:sldId id="399" r:id="rId61"/>
    <p:sldId id="398" r:id="rId62"/>
    <p:sldId id="410" r:id="rId63"/>
    <p:sldId id="411" r:id="rId64"/>
    <p:sldId id="412" r:id="rId65"/>
    <p:sldId id="403" r:id="rId66"/>
    <p:sldId id="402" r:id="rId67"/>
    <p:sldId id="400" r:id="rId68"/>
    <p:sldId id="401" r:id="rId69"/>
    <p:sldId id="408" r:id="rId70"/>
    <p:sldId id="409" r:id="rId71"/>
    <p:sldId id="404" r:id="rId72"/>
    <p:sldId id="405" r:id="rId73"/>
    <p:sldId id="406" r:id="rId74"/>
    <p:sldId id="407" r:id="rId75"/>
    <p:sldId id="335" r:id="rId7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A0424-CB68-4F66-A487-E1E017530ED2}" type="datetimeFigureOut">
              <a:rPr lang="ko-KR" altLang="en-US" smtClean="0"/>
              <a:t>2023-04-04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F6153-EC39-435B-9357-16A45ED2D01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3364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1"/>
            <a:ext cx="18288000" cy="10299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695700"/>
            <a:ext cx="1031594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19600" y="27813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온라인 재능판매 사이트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개발동기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0157" y="4056102"/>
            <a:ext cx="3612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-2. </a:t>
            </a:r>
            <a:r>
              <a:rPr lang="ko-KR" altLang="en-US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3000" b="1" dirty="0">
              <a:solidFill>
                <a:schemeClr val="bg1">
                  <a:lumMod val="75000"/>
                </a:schemeClr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157" y="3141702"/>
            <a:ext cx="36122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-1. </a:t>
            </a:r>
            <a:r>
              <a:rPr lang="ko-KR" altLang="en-US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35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23" name="TextBox 22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01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02361" y="5696436"/>
              <a:ext cx="3200400" cy="48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프로젝트개요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25" name="직선 연결선 24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89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419600" y="2781300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온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&amp;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오프라인 강의판매 사이트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555383"/>
            <a:ext cx="10820400" cy="6339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0157" y="4056102"/>
            <a:ext cx="3612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-2. </a:t>
            </a:r>
            <a:r>
              <a:rPr lang="ko-KR" altLang="en-US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3000" b="1" dirty="0">
              <a:solidFill>
                <a:schemeClr val="bg1">
                  <a:lumMod val="75000"/>
                </a:schemeClr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157" y="3141702"/>
            <a:ext cx="36122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-1. </a:t>
            </a:r>
            <a:r>
              <a:rPr lang="ko-KR" altLang="en-US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35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23" name="TextBox 22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01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02361" y="5696436"/>
              <a:ext cx="3200400" cy="48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프로젝트개요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25" name="직선 연결선 24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31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9828675" y="5672435"/>
            <a:ext cx="304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강의실 대여 사이트는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? 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5295900"/>
            <a:ext cx="134302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157" y="4056102"/>
            <a:ext cx="3612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-2. </a:t>
            </a:r>
            <a:r>
              <a:rPr lang="ko-KR" altLang="en-US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3000" b="1" dirty="0">
              <a:solidFill>
                <a:schemeClr val="bg1">
                  <a:lumMod val="75000"/>
                </a:schemeClr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0157" y="3141702"/>
            <a:ext cx="36122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-1. </a:t>
            </a:r>
            <a:r>
              <a:rPr lang="ko-KR" altLang="en-US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35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24" name="TextBox 23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01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02361" y="5696436"/>
              <a:ext cx="3200400" cy="48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프로젝트개요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47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9828675" y="5672435"/>
            <a:ext cx="3049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강의실 대여 사이트는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? 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5295900"/>
            <a:ext cx="134302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9372600" y="4838699"/>
            <a:ext cx="2286000" cy="2093266"/>
            <a:chOff x="6324600" y="4745231"/>
            <a:chExt cx="1032387" cy="1007869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6324600" y="4745231"/>
              <a:ext cx="1032387" cy="1007869"/>
            </a:xfrm>
            <a:prstGeom prst="line">
              <a:avLst/>
            </a:prstGeom>
            <a:ln w="177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6324600" y="4745231"/>
              <a:ext cx="1032387" cy="1007869"/>
            </a:xfrm>
            <a:prstGeom prst="line">
              <a:avLst/>
            </a:prstGeom>
            <a:ln w="177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0157" y="4056102"/>
            <a:ext cx="3612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-2. </a:t>
            </a:r>
            <a:r>
              <a:rPr lang="ko-KR" altLang="en-US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3000" b="1" dirty="0">
              <a:solidFill>
                <a:schemeClr val="bg1">
                  <a:lumMod val="75000"/>
                </a:schemeClr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157" y="3141702"/>
            <a:ext cx="36122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-1. </a:t>
            </a:r>
            <a:r>
              <a:rPr lang="ko-KR" altLang="en-US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35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23" name="TextBox 22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01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02361" y="5696436"/>
              <a:ext cx="3200400" cy="48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프로젝트개요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25" name="직선 연결선 24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38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5" y="5105400"/>
            <a:ext cx="13620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300044" y="4762500"/>
            <a:ext cx="324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온라인 재능판매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734800" y="5215235"/>
            <a:ext cx="38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+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104372" y="5672435"/>
            <a:ext cx="362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오프라인 강의판매</a:t>
            </a:r>
            <a:endParaRPr lang="en-US" altLang="ko-KR" sz="24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733675" y="6129635"/>
            <a:ext cx="76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+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591800" y="6586835"/>
            <a:ext cx="2636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강의실 대여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0157" y="4056102"/>
            <a:ext cx="36122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-2. </a:t>
            </a:r>
            <a:r>
              <a:rPr lang="ko-KR" altLang="en-US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35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0157" y="3141702"/>
            <a:ext cx="3612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-1. </a:t>
            </a:r>
            <a:r>
              <a:rPr lang="ko-KR" altLang="en-US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3000" b="1" dirty="0">
              <a:solidFill>
                <a:schemeClr val="bg1">
                  <a:lumMod val="75000"/>
                </a:schemeClr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27" name="TextBox 26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01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02361" y="5696436"/>
              <a:ext cx="3200400" cy="48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프로젝트개요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70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" y="-315"/>
            <a:ext cx="18285502" cy="102760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19800" y="3908900"/>
            <a:ext cx="457421" cy="2853359"/>
            <a:chOff x="6096000" y="3908900"/>
            <a:chExt cx="457421" cy="285335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898031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72600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667000" y="3619500"/>
            <a:ext cx="33894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0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02</a:t>
            </a:r>
            <a:endParaRPr lang="ko-KR" altLang="en-US" sz="21000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800" y="49149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프로젝트상세</a:t>
            </a:r>
            <a:endParaRPr lang="ko-KR" altLang="en-US" sz="4800" b="1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61179" y="4108966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2</a:t>
            </a:r>
            <a:r>
              <a:rPr lang="en-US" altLang="ko-KR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-1. </a:t>
            </a:r>
            <a:r>
              <a:rPr lang="ko-KR" altLang="en-US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구조도</a:t>
            </a:r>
            <a:endParaRPr lang="ko-KR" altLang="en-US" sz="3600" b="1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53800" y="5030569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2-2. ERD</a:t>
            </a:r>
            <a:endParaRPr lang="ko-KR" altLang="en-US" sz="3600" b="1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53800" y="5944969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2-3. </a:t>
            </a:r>
            <a:r>
              <a:rPr lang="ko-KR" altLang="en-US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3600" b="1" dirty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31316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343830" y="3141702"/>
            <a:ext cx="3618570" cy="2290465"/>
            <a:chOff x="76200" y="3141702"/>
            <a:chExt cx="3618570" cy="2290465"/>
          </a:xfrm>
        </p:grpSpPr>
        <p:sp>
          <p:nvSpPr>
            <p:cNvPr id="52" name="TextBox 51"/>
            <p:cNvSpPr txBox="1"/>
            <p:nvPr/>
          </p:nvSpPr>
          <p:spPr>
            <a:xfrm>
              <a:off x="76200" y="4878169"/>
              <a:ext cx="3048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2527" y="40561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2527" y="3141702"/>
              <a:ext cx="361224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500" b="1" dirty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구조도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52700"/>
            <a:ext cx="6096000" cy="718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19" name="TextBox 18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30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3" name="그룹 102"/>
          <p:cNvGrpSpPr/>
          <p:nvPr/>
        </p:nvGrpSpPr>
        <p:grpSpPr>
          <a:xfrm>
            <a:off x="343830" y="3141702"/>
            <a:ext cx="3618570" cy="2290465"/>
            <a:chOff x="76200" y="3141702"/>
            <a:chExt cx="3618570" cy="2290465"/>
          </a:xfrm>
        </p:grpSpPr>
        <p:sp>
          <p:nvSpPr>
            <p:cNvPr id="104" name="TextBox 103"/>
            <p:cNvSpPr txBox="1"/>
            <p:nvPr/>
          </p:nvSpPr>
          <p:spPr>
            <a:xfrm>
              <a:off x="76200" y="4878169"/>
              <a:ext cx="3048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2527" y="40561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82527" y="3141702"/>
              <a:ext cx="361224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500" b="1" dirty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4343400" y="1104900"/>
            <a:ext cx="662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구조도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프로세스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257801" y="2552700"/>
            <a:ext cx="11887200" cy="7597491"/>
            <a:chOff x="5417811" y="2439993"/>
            <a:chExt cx="12144707" cy="7740760"/>
          </a:xfrm>
        </p:grpSpPr>
        <p:grpSp>
          <p:nvGrpSpPr>
            <p:cNvPr id="17" name="그룹 16"/>
            <p:cNvGrpSpPr/>
            <p:nvPr/>
          </p:nvGrpSpPr>
          <p:grpSpPr>
            <a:xfrm>
              <a:off x="5417811" y="2654193"/>
              <a:ext cx="12144707" cy="7229472"/>
              <a:chOff x="5417811" y="2654193"/>
              <a:chExt cx="12144707" cy="7229472"/>
            </a:xfrm>
          </p:grpSpPr>
          <p:grpSp>
            <p:nvGrpSpPr>
              <p:cNvPr id="18" name="그룹 1005"/>
              <p:cNvGrpSpPr/>
              <p:nvPr/>
            </p:nvGrpSpPr>
            <p:grpSpPr>
              <a:xfrm flipH="1">
                <a:off x="16677849" y="3543300"/>
                <a:ext cx="684638" cy="686806"/>
                <a:chOff x="16144463" y="2829898"/>
                <a:chExt cx="1235978" cy="1239892"/>
              </a:xfrm>
            </p:grpSpPr>
            <p:pic>
              <p:nvPicPr>
                <p:cNvPr id="80" name="Object 1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6144463" y="2829898"/>
                  <a:ext cx="1235978" cy="1239892"/>
                </a:xfrm>
                <a:prstGeom prst="rect">
                  <a:avLst/>
                </a:prstGeom>
              </p:spPr>
            </p:pic>
          </p:grpSp>
          <p:grpSp>
            <p:nvGrpSpPr>
              <p:cNvPr id="19" name="그룹 1006"/>
              <p:cNvGrpSpPr/>
              <p:nvPr/>
            </p:nvGrpSpPr>
            <p:grpSpPr>
              <a:xfrm>
                <a:off x="5578577" y="3210084"/>
                <a:ext cx="775058" cy="775058"/>
                <a:chOff x="5500457" y="3054552"/>
                <a:chExt cx="1165232" cy="1165232"/>
              </a:xfrm>
            </p:grpSpPr>
            <p:pic>
              <p:nvPicPr>
                <p:cNvPr id="79" name="Object 2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500457" y="3054552"/>
                  <a:ext cx="1165232" cy="1165232"/>
                </a:xfrm>
                <a:prstGeom prst="rect">
                  <a:avLst/>
                </a:prstGeom>
              </p:spPr>
            </p:pic>
          </p:grpSp>
          <p:grpSp>
            <p:nvGrpSpPr>
              <p:cNvPr id="20" name="그룹 1010"/>
              <p:cNvGrpSpPr/>
              <p:nvPr/>
            </p:nvGrpSpPr>
            <p:grpSpPr>
              <a:xfrm>
                <a:off x="5608596" y="6431767"/>
                <a:ext cx="774000" cy="774000"/>
                <a:chOff x="5448890" y="6374376"/>
                <a:chExt cx="1088444" cy="1088444"/>
              </a:xfrm>
            </p:grpSpPr>
            <p:pic>
              <p:nvPicPr>
                <p:cNvPr id="78" name="Object 3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448890" y="6374376"/>
                  <a:ext cx="1088444" cy="1088444"/>
                </a:xfrm>
                <a:prstGeom prst="rect">
                  <a:avLst/>
                </a:prstGeom>
              </p:spPr>
            </p:pic>
          </p:grpSp>
          <p:sp>
            <p:nvSpPr>
              <p:cNvPr id="21" name="직사각형 20"/>
              <p:cNvSpPr/>
              <p:nvPr/>
            </p:nvSpPr>
            <p:spPr>
              <a:xfrm>
                <a:off x="14237493" y="4653508"/>
                <a:ext cx="1818000" cy="4859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서비스 판매 </a:t>
                </a:r>
                <a:endParaRPr lang="en-US" altLang="ko-KR" sz="1200" b="1" dirty="0" smtClean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검토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 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/ </a:t>
                </a:r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판매 전환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14244024" y="3371145"/>
                <a:ext cx="1818000" cy="428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공지사항 작성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14240958" y="4011053"/>
                <a:ext cx="1818000" cy="4282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구매자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 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/ </a:t>
                </a:r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판매자 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Q&amp;A </a:t>
                </a:r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답변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417811" y="4046749"/>
                <a:ext cx="1084701" cy="344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 smtClean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전문가</a:t>
                </a:r>
                <a:endPara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6477817" y="4336200"/>
                <a:ext cx="1084701" cy="344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 smtClean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관리자</a:t>
                </a:r>
                <a:endPara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451455" y="7366353"/>
                <a:ext cx="1084701" cy="344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 smtClean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일반 회원</a:t>
                </a:r>
                <a:endPara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27" name="꺾인 연결선 26"/>
              <p:cNvCxnSpPr>
                <a:stCxn id="79" idx="3"/>
                <a:endCxn id="28" idx="1"/>
              </p:cNvCxnSpPr>
              <p:nvPr/>
            </p:nvCxnSpPr>
            <p:spPr>
              <a:xfrm flipV="1">
                <a:off x="6353635" y="2961145"/>
                <a:ext cx="3885368" cy="636468"/>
              </a:xfrm>
              <a:prstGeom prst="bentConnector3">
                <a:avLst>
                  <a:gd name="adj1" fmla="val 2595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직사각형 27"/>
              <p:cNvSpPr/>
              <p:nvPr/>
            </p:nvSpPr>
            <p:spPr>
              <a:xfrm>
                <a:off x="10239003" y="2737456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마이 페이지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31" name="꺾인 연결선 30"/>
              <p:cNvCxnSpPr>
                <a:stCxn id="28" idx="2"/>
                <a:endCxn id="33" idx="0"/>
              </p:cNvCxnSpPr>
              <p:nvPr/>
            </p:nvCxnSpPr>
            <p:spPr>
              <a:xfrm rot="5400000">
                <a:off x="9572443" y="2511303"/>
                <a:ext cx="608006" cy="1955067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직사각형 32"/>
              <p:cNvSpPr/>
              <p:nvPr/>
            </p:nvSpPr>
            <p:spPr>
              <a:xfrm>
                <a:off x="8392879" y="3792839"/>
                <a:ext cx="1012066" cy="3351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판매 관리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9990320" y="3799546"/>
                <a:ext cx="1723398" cy="8176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나의 서비스</a:t>
                </a:r>
                <a:endParaRPr lang="en-US" altLang="ko-KR" sz="1200" b="1" dirty="0" smtClean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(</a:t>
                </a:r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서비스 등록 및 전체 서비스 확인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)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35" name="꺾인 연결선 34"/>
              <p:cNvCxnSpPr>
                <a:stCxn id="28" idx="2"/>
                <a:endCxn id="34" idx="0"/>
              </p:cNvCxnSpPr>
              <p:nvPr/>
            </p:nvCxnSpPr>
            <p:spPr>
              <a:xfrm rot="5400000">
                <a:off x="10545643" y="3491209"/>
                <a:ext cx="614713" cy="1960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/>
              <p:cNvSpPr/>
              <p:nvPr/>
            </p:nvSpPr>
            <p:spPr>
              <a:xfrm>
                <a:off x="12227754" y="3799546"/>
                <a:ext cx="1003027" cy="3468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수익 관리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37" name="꺾인 연결선 36"/>
              <p:cNvCxnSpPr>
                <a:stCxn id="28" idx="2"/>
                <a:endCxn id="36" idx="0"/>
              </p:cNvCxnSpPr>
              <p:nvPr/>
            </p:nvCxnSpPr>
            <p:spPr>
              <a:xfrm rot="16200000" flipH="1">
                <a:off x="11484267" y="2554544"/>
                <a:ext cx="614713" cy="1875289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꺾인 연결선 37"/>
              <p:cNvCxnSpPr>
                <a:stCxn id="79" idx="0"/>
              </p:cNvCxnSpPr>
              <p:nvPr/>
            </p:nvCxnSpPr>
            <p:spPr>
              <a:xfrm rot="5400000" flipH="1" flipV="1">
                <a:off x="9827120" y="-1206820"/>
                <a:ext cx="555891" cy="8277918"/>
              </a:xfrm>
              <a:prstGeom prst="bentConnector2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꺾인 연결선 38"/>
              <p:cNvCxnSpPr>
                <a:stCxn id="24" idx="2"/>
                <a:endCxn id="40" idx="1"/>
              </p:cNvCxnSpPr>
              <p:nvPr/>
            </p:nvCxnSpPr>
            <p:spPr>
              <a:xfrm rot="16200000" flipH="1">
                <a:off x="5737077" y="4614772"/>
                <a:ext cx="1283802" cy="837633"/>
              </a:xfrm>
              <a:prstGeom prst="bentConnector2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직사각형 39"/>
              <p:cNvSpPr/>
              <p:nvPr/>
            </p:nvSpPr>
            <p:spPr>
              <a:xfrm>
                <a:off x="6797794" y="5451800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판매 등록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8504170" y="5334360"/>
                <a:ext cx="1607157" cy="6788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문의사항 답변</a:t>
                </a:r>
                <a:endParaRPr lang="en-US" altLang="ko-KR" sz="1200" b="1" dirty="0" smtClean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(</a:t>
                </a:r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구매자와 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1:1 </a:t>
                </a:r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메신저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)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42" name="직선 연결선 41"/>
              <p:cNvCxnSpPr>
                <a:stCxn id="40" idx="3"/>
                <a:endCxn id="41" idx="1"/>
              </p:cNvCxnSpPr>
              <p:nvPr/>
            </p:nvCxnSpPr>
            <p:spPr>
              <a:xfrm flipV="1">
                <a:off x="8027745" y="5673787"/>
                <a:ext cx="476425" cy="170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꺾인 연결선 42"/>
              <p:cNvCxnSpPr>
                <a:stCxn id="26" idx="2"/>
              </p:cNvCxnSpPr>
              <p:nvPr/>
            </p:nvCxnSpPr>
            <p:spPr>
              <a:xfrm rot="16200000" flipH="1">
                <a:off x="9130595" y="4574502"/>
                <a:ext cx="2172373" cy="8445951"/>
              </a:xfrm>
              <a:prstGeom prst="bentConnector2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꺾인 연결선 43"/>
              <p:cNvCxnSpPr/>
              <p:nvPr/>
            </p:nvCxnSpPr>
            <p:spPr>
              <a:xfrm flipV="1">
                <a:off x="16012857" y="2654193"/>
                <a:ext cx="49167" cy="7229472"/>
              </a:xfrm>
              <a:prstGeom prst="bentConnector3">
                <a:avLst>
                  <a:gd name="adj1" fmla="val 3593738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꺾인 연결선 44"/>
              <p:cNvCxnSpPr>
                <a:stCxn id="78" idx="3"/>
                <a:endCxn id="46" idx="1"/>
              </p:cNvCxnSpPr>
              <p:nvPr/>
            </p:nvCxnSpPr>
            <p:spPr>
              <a:xfrm flipV="1">
                <a:off x="6382596" y="6814989"/>
                <a:ext cx="4971204" cy="3778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직사각형 45"/>
              <p:cNvSpPr/>
              <p:nvPr/>
            </p:nvSpPr>
            <p:spPr>
              <a:xfrm>
                <a:off x="11353800" y="6591300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마이 페이지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47" name="꺾인 연결선 46"/>
              <p:cNvCxnSpPr>
                <a:stCxn id="21" idx="1"/>
                <a:endCxn id="40" idx="0"/>
              </p:cNvCxnSpPr>
              <p:nvPr/>
            </p:nvCxnSpPr>
            <p:spPr>
              <a:xfrm rot="10800000" flipV="1">
                <a:off x="7412771" y="4896496"/>
                <a:ext cx="6824723" cy="555303"/>
              </a:xfrm>
              <a:prstGeom prst="bentConnector2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직사각형 47"/>
              <p:cNvSpPr/>
              <p:nvPr/>
            </p:nvSpPr>
            <p:spPr>
              <a:xfrm>
                <a:off x="8466642" y="7507113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찜목록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9910221" y="7507113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구매관리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11353800" y="7507112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캐시충전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2797379" y="7507111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회원정보 변경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14240958" y="7502586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회원 탈퇴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53" name="꺾인 연결선 52"/>
              <p:cNvCxnSpPr>
                <a:stCxn id="48" idx="0"/>
                <a:endCxn id="46" idx="2"/>
              </p:cNvCxnSpPr>
              <p:nvPr/>
            </p:nvCxnSpPr>
            <p:spPr>
              <a:xfrm rot="5400000" flipH="1" flipV="1">
                <a:off x="10290979" y="5829316"/>
                <a:ext cx="468436" cy="2887158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꺾인 연결선 53"/>
              <p:cNvCxnSpPr>
                <a:stCxn id="49" idx="0"/>
                <a:endCxn id="46" idx="2"/>
              </p:cNvCxnSpPr>
              <p:nvPr/>
            </p:nvCxnSpPr>
            <p:spPr>
              <a:xfrm rot="5400000" flipH="1" flipV="1">
                <a:off x="11012768" y="6551106"/>
                <a:ext cx="468436" cy="1443579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꺾인 연결선 54"/>
              <p:cNvCxnSpPr>
                <a:stCxn id="50" idx="0"/>
                <a:endCxn id="46" idx="2"/>
              </p:cNvCxnSpPr>
              <p:nvPr/>
            </p:nvCxnSpPr>
            <p:spPr>
              <a:xfrm rot="5400000" flipH="1" flipV="1">
                <a:off x="11734559" y="7272895"/>
                <a:ext cx="468435" cy="12700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꺾인 연결선 55"/>
              <p:cNvCxnSpPr>
                <a:stCxn id="51" idx="0"/>
                <a:endCxn id="46" idx="2"/>
              </p:cNvCxnSpPr>
              <p:nvPr/>
            </p:nvCxnSpPr>
            <p:spPr>
              <a:xfrm rot="16200000" flipV="1">
                <a:off x="12456349" y="6551104"/>
                <a:ext cx="468434" cy="1443579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꺾인 연결선 56"/>
              <p:cNvCxnSpPr>
                <a:stCxn id="52" idx="0"/>
                <a:endCxn id="46" idx="2"/>
              </p:cNvCxnSpPr>
              <p:nvPr/>
            </p:nvCxnSpPr>
            <p:spPr>
              <a:xfrm rot="16200000" flipV="1">
                <a:off x="13180401" y="5827053"/>
                <a:ext cx="463909" cy="2887158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꺾인 연결선 57"/>
              <p:cNvCxnSpPr>
                <a:stCxn id="59" idx="0"/>
                <a:endCxn id="78" idx="3"/>
              </p:cNvCxnSpPr>
              <p:nvPr/>
            </p:nvCxnSpPr>
            <p:spPr>
              <a:xfrm rot="16200000" flipV="1">
                <a:off x="5983394" y="7217970"/>
                <a:ext cx="1754641" cy="956236"/>
              </a:xfrm>
              <a:prstGeom prst="bentConnector2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직사각형 58"/>
              <p:cNvSpPr/>
              <p:nvPr/>
            </p:nvSpPr>
            <p:spPr>
              <a:xfrm>
                <a:off x="6649919" y="8573408"/>
                <a:ext cx="1377826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판매 콘텐츠 조회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8506806" y="8449783"/>
                <a:ext cx="1570398" cy="6946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문의사항 문의</a:t>
                </a:r>
                <a:endParaRPr lang="en-US" altLang="ko-KR" sz="1200" b="1" dirty="0" smtClean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(</a:t>
                </a:r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판매자와 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1:1 </a:t>
                </a:r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메신저</a:t>
                </a:r>
                <a:r>
                  <a:rPr lang="en-US" altLang="ko-KR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)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61" name="꺾인 연결선 60"/>
              <p:cNvCxnSpPr>
                <a:stCxn id="60" idx="1"/>
                <a:endCxn id="59" idx="3"/>
              </p:cNvCxnSpPr>
              <p:nvPr/>
            </p:nvCxnSpPr>
            <p:spPr>
              <a:xfrm rot="10800000" flipV="1">
                <a:off x="8027746" y="8797095"/>
                <a:ext cx="479061" cy="1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직사각형 61"/>
              <p:cNvSpPr/>
              <p:nvPr/>
            </p:nvSpPr>
            <p:spPr>
              <a:xfrm>
                <a:off x="10591800" y="5445060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판매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63" name="직선 연결선 62"/>
              <p:cNvCxnSpPr>
                <a:stCxn id="41" idx="3"/>
                <a:endCxn id="62" idx="1"/>
              </p:cNvCxnSpPr>
              <p:nvPr/>
            </p:nvCxnSpPr>
            <p:spPr>
              <a:xfrm flipV="1">
                <a:off x="10111327" y="5668749"/>
                <a:ext cx="480473" cy="503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직사각형 63"/>
              <p:cNvSpPr/>
              <p:nvPr/>
            </p:nvSpPr>
            <p:spPr>
              <a:xfrm>
                <a:off x="10591800" y="8573409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구매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65" name="직선 연결선 64"/>
              <p:cNvCxnSpPr>
                <a:stCxn id="60" idx="3"/>
                <a:endCxn id="64" idx="1"/>
              </p:cNvCxnSpPr>
              <p:nvPr/>
            </p:nvCxnSpPr>
            <p:spPr>
              <a:xfrm>
                <a:off x="10077204" y="8797096"/>
                <a:ext cx="514596" cy="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직사각형 65"/>
              <p:cNvSpPr/>
              <p:nvPr/>
            </p:nvSpPr>
            <p:spPr>
              <a:xfrm>
                <a:off x="12333649" y="8573408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구매 확정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2333648" y="5441456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판매 확정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68" name="직선 연결선 67"/>
              <p:cNvCxnSpPr>
                <a:stCxn id="64" idx="3"/>
                <a:endCxn id="66" idx="1"/>
              </p:cNvCxnSpPr>
              <p:nvPr/>
            </p:nvCxnSpPr>
            <p:spPr>
              <a:xfrm flipV="1">
                <a:off x="11821751" y="8797097"/>
                <a:ext cx="511898" cy="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>
                <a:stCxn id="62" idx="3"/>
                <a:endCxn id="67" idx="1"/>
              </p:cNvCxnSpPr>
              <p:nvPr/>
            </p:nvCxnSpPr>
            <p:spPr>
              <a:xfrm flipV="1">
                <a:off x="11821751" y="5665145"/>
                <a:ext cx="511897" cy="3604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직사각형 69"/>
              <p:cNvSpPr/>
              <p:nvPr/>
            </p:nvSpPr>
            <p:spPr>
              <a:xfrm>
                <a:off x="14102531" y="8569260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리뷰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71" name="직선 연결선 70"/>
              <p:cNvCxnSpPr>
                <a:stCxn id="66" idx="3"/>
                <a:endCxn id="70" idx="1"/>
              </p:cNvCxnSpPr>
              <p:nvPr/>
            </p:nvCxnSpPr>
            <p:spPr>
              <a:xfrm flipV="1">
                <a:off x="13563600" y="8792949"/>
                <a:ext cx="538931" cy="414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직사각형 71"/>
              <p:cNvSpPr/>
              <p:nvPr/>
            </p:nvSpPr>
            <p:spPr>
              <a:xfrm>
                <a:off x="14102530" y="5441456"/>
                <a:ext cx="1229951" cy="447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리뷰 답변</a:t>
                </a:r>
                <a:endParaRPr lang="ko-KR" altLang="en-US" sz="1200" b="1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cxnSp>
            <p:nvCxnSpPr>
              <p:cNvPr id="73" name="직선 연결선 72"/>
              <p:cNvCxnSpPr>
                <a:stCxn id="67" idx="3"/>
                <a:endCxn id="72" idx="1"/>
              </p:cNvCxnSpPr>
              <p:nvPr/>
            </p:nvCxnSpPr>
            <p:spPr>
              <a:xfrm>
                <a:off x="13563599" y="5665145"/>
                <a:ext cx="538931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꺾인 연결선 73"/>
              <p:cNvCxnSpPr>
                <a:stCxn id="80" idx="3"/>
                <a:endCxn id="21" idx="3"/>
              </p:cNvCxnSpPr>
              <p:nvPr/>
            </p:nvCxnSpPr>
            <p:spPr>
              <a:xfrm rot="10800000" flipV="1">
                <a:off x="16055493" y="3886703"/>
                <a:ext cx="622356" cy="1009794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꺾인 연결선 74"/>
              <p:cNvCxnSpPr>
                <a:stCxn id="80" idx="3"/>
                <a:endCxn id="23" idx="3"/>
              </p:cNvCxnSpPr>
              <p:nvPr/>
            </p:nvCxnSpPr>
            <p:spPr>
              <a:xfrm rot="10800000" flipV="1">
                <a:off x="16058959" y="3886703"/>
                <a:ext cx="618891" cy="338478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꺾인 연결선 75"/>
              <p:cNvCxnSpPr>
                <a:stCxn id="80" idx="3"/>
                <a:endCxn id="22" idx="3"/>
              </p:cNvCxnSpPr>
              <p:nvPr/>
            </p:nvCxnSpPr>
            <p:spPr>
              <a:xfrm rot="10800000">
                <a:off x="16062025" y="3585345"/>
                <a:ext cx="615825" cy="301358"/>
              </a:xfrm>
              <a:prstGeom prst="bentConnector3">
                <a:avLst>
                  <a:gd name="adj1" fmla="val 52121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꺾인 연결선 76"/>
              <p:cNvCxnSpPr>
                <a:stCxn id="80" idx="3"/>
              </p:cNvCxnSpPr>
              <p:nvPr/>
            </p:nvCxnSpPr>
            <p:spPr>
              <a:xfrm rot="10800000">
                <a:off x="16062025" y="2654193"/>
                <a:ext cx="615825" cy="1232510"/>
              </a:xfrm>
              <a:prstGeom prst="bentConnector3">
                <a:avLst>
                  <a:gd name="adj1" fmla="val 50000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7" name="직사각형 146"/>
            <p:cNvSpPr/>
            <p:nvPr/>
          </p:nvSpPr>
          <p:spPr>
            <a:xfrm>
              <a:off x="14439757" y="9586576"/>
              <a:ext cx="1573100" cy="5941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전문가 전환 신청 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전문가 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/ 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장소대여자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)</a:t>
              </a:r>
              <a:endParaRPr lang="ko-KR" altLang="en-US" sz="12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4244024" y="2439993"/>
              <a:ext cx="1818000" cy="428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전문가 권한 부여</a:t>
              </a:r>
              <a:endParaRPr lang="ko-KR" altLang="en-US" sz="12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150" name="TextBox 149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152" name="직선 연결선 151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45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061" y="2533427"/>
            <a:ext cx="13409353" cy="709294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43830" y="3141702"/>
            <a:ext cx="3618570" cy="2290465"/>
            <a:chOff x="76200" y="3141702"/>
            <a:chExt cx="3618570" cy="2290465"/>
          </a:xfrm>
        </p:grpSpPr>
        <p:sp>
          <p:nvSpPr>
            <p:cNvPr id="43" name="TextBox 42"/>
            <p:cNvSpPr txBox="1"/>
            <p:nvPr/>
          </p:nvSpPr>
          <p:spPr>
            <a:xfrm>
              <a:off x="76200" y="4878169"/>
              <a:ext cx="3048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2527" y="3979158"/>
              <a:ext cx="361224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252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ERD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19" name="TextBox 18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8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4384061" y="2533427"/>
            <a:ext cx="13409353" cy="7208238"/>
            <a:chOff x="1712369" y="1051305"/>
            <a:chExt cx="14467621" cy="1174618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2369" y="1051305"/>
              <a:ext cx="14467621" cy="11558299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1750712" y="1054101"/>
              <a:ext cx="7977487" cy="26362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39986" y="3039214"/>
              <a:ext cx="3251151" cy="601845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  <a:latin typeface="Noto Sans KR" pitchFamily="34" charset="-127"/>
                  <a:ea typeface="Noto Sans KR" pitchFamily="34" charset="-127"/>
                </a:rPr>
                <a:t>회원 가입 및 마이페이지 관련</a:t>
              </a:r>
              <a:endParaRPr lang="en-US" altLang="ko-KR" dirty="0" smtClean="0">
                <a:solidFill>
                  <a:srgbClr val="FF000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59433" y="3193630"/>
              <a:ext cx="3106271" cy="601845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  <a:latin typeface="Noto Sans KR" pitchFamily="34" charset="-127"/>
                  <a:ea typeface="Noto Sans KR" pitchFamily="34" charset="-127"/>
                </a:rPr>
                <a:t>판매자 인증</a:t>
              </a:r>
              <a:r>
                <a:rPr lang="en-US" altLang="ko-KR" dirty="0">
                  <a:solidFill>
                    <a:srgbClr val="FF0000"/>
                  </a:solidFill>
                  <a:latin typeface="Noto Sans KR" pitchFamily="34" charset="-127"/>
                  <a:ea typeface="Noto Sans KR" pitchFamily="34" charset="-127"/>
                </a:rPr>
                <a:t> </a:t>
              </a:r>
              <a:r>
                <a:rPr lang="ko-KR" altLang="en-US" dirty="0" smtClean="0">
                  <a:solidFill>
                    <a:srgbClr val="FF0000"/>
                  </a:solidFill>
                  <a:latin typeface="Noto Sans KR" pitchFamily="34" charset="-127"/>
                  <a:ea typeface="Noto Sans KR" pitchFamily="34" charset="-127"/>
                </a:rPr>
                <a:t>장소판매자 인증</a:t>
              </a:r>
              <a:endParaRPr lang="en-US" altLang="ko-KR" dirty="0" smtClean="0">
                <a:solidFill>
                  <a:srgbClr val="FF000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9913511" y="1054100"/>
              <a:ext cx="3904089" cy="276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50712" y="3822702"/>
              <a:ext cx="7977487" cy="4368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98370" y="7557993"/>
              <a:ext cx="2600921" cy="601845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재능 판매 관련 테이블</a:t>
              </a:r>
              <a:endParaRPr lang="ko-KR" altLang="en-US" dirty="0">
                <a:solidFill>
                  <a:srgbClr val="FF000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913511" y="3915244"/>
              <a:ext cx="6142388" cy="55755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4058310" y="8856270"/>
              <a:ext cx="1915376" cy="601845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  <a:latin typeface="Noto Sans KR" pitchFamily="34" charset="-127"/>
                  <a:ea typeface="Noto Sans KR" pitchFamily="34" charset="-127"/>
                </a:rPr>
                <a:t>장소 대여 관련</a:t>
              </a:r>
              <a:endParaRPr lang="en-US" altLang="ko-KR" dirty="0" smtClean="0">
                <a:solidFill>
                  <a:srgbClr val="FF000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750278" y="8284044"/>
              <a:ext cx="7977922" cy="45134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708029" y="12133992"/>
              <a:ext cx="3007568" cy="601845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  <a:latin typeface="Noto Sans KR" pitchFamily="34" charset="-127"/>
                  <a:ea typeface="Noto Sans KR" pitchFamily="34" charset="-127"/>
                </a:rPr>
                <a:t>오프라인 강의 관련</a:t>
              </a:r>
              <a:endParaRPr lang="en-US" altLang="ko-KR" dirty="0" smtClean="0">
                <a:solidFill>
                  <a:srgbClr val="FF000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913511" y="9681278"/>
              <a:ext cx="5615722" cy="31162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959433" y="12153006"/>
              <a:ext cx="2194527" cy="601845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  <a:latin typeface="Noto Sans KR" pitchFamily="34" charset="-127"/>
                  <a:ea typeface="Noto Sans KR" pitchFamily="34" charset="-127"/>
                </a:rPr>
                <a:t>게시판 관련</a:t>
              </a:r>
              <a:endParaRPr lang="en-US" altLang="ko-KR" dirty="0" smtClean="0">
                <a:solidFill>
                  <a:srgbClr val="FF000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43830" y="3141702"/>
            <a:ext cx="3618570" cy="2290465"/>
            <a:chOff x="76200" y="3141702"/>
            <a:chExt cx="3618570" cy="2290465"/>
          </a:xfrm>
        </p:grpSpPr>
        <p:sp>
          <p:nvSpPr>
            <p:cNvPr id="59" name="TextBox 58"/>
            <p:cNvSpPr txBox="1"/>
            <p:nvPr/>
          </p:nvSpPr>
          <p:spPr>
            <a:xfrm>
              <a:off x="76200" y="4878169"/>
              <a:ext cx="3048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2527" y="3979158"/>
              <a:ext cx="361224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252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ERD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3" name="TextBox 42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5" name="직선 연결선 44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05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5"/>
            <a:ext cx="18288000" cy="1027828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5468600" y="495300"/>
            <a:ext cx="23622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2" name="TextBox 1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50" y="3362496"/>
            <a:ext cx="1317625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429293" y="2450606"/>
            <a:ext cx="3033790" cy="449900"/>
          </a:xfrm>
          <a:prstGeom prst="rect">
            <a:avLst/>
          </a:prstGeom>
          <a:noFill/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기본 헤더 화면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56127" y="6484323"/>
            <a:ext cx="3011473" cy="487977"/>
          </a:xfrm>
          <a:prstGeom prst="rect">
            <a:avLst/>
          </a:prstGeom>
          <a:noFill/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로그인 시 헤더 화면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43400" y="1104900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메인페이지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38" name="TextBox 3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282" y="7737185"/>
            <a:ext cx="12953818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7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282" y="7737185"/>
            <a:ext cx="12953818" cy="17526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850" y="3362496"/>
            <a:ext cx="1317625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4429293" y="2450606"/>
            <a:ext cx="3033790" cy="449900"/>
          </a:xfrm>
          <a:prstGeom prst="rect">
            <a:avLst/>
          </a:prstGeom>
          <a:noFill/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 헤더 화면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456127" y="6484323"/>
            <a:ext cx="3011473" cy="487977"/>
          </a:xfrm>
          <a:prstGeom prst="rect">
            <a:avLst/>
          </a:prstGeom>
          <a:noFill/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로그인 시 헤더 화면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3458179" y="3431735"/>
            <a:ext cx="4215921" cy="1213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3462479" y="7511801"/>
            <a:ext cx="4215921" cy="1213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487421" y="6438900"/>
            <a:ext cx="5152379" cy="896583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로그아웃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마이런업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닉네임 환영메시지 활성화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1063611" y="7335483"/>
            <a:ext cx="2394568" cy="856018"/>
            <a:chOff x="7921557" y="647153"/>
            <a:chExt cx="2594042" cy="1978839"/>
          </a:xfrm>
        </p:grpSpPr>
        <p:cxnSp>
          <p:nvCxnSpPr>
            <p:cNvPr id="96" name="직선 연결선 95"/>
            <p:cNvCxnSpPr/>
            <p:nvPr/>
          </p:nvCxnSpPr>
          <p:spPr>
            <a:xfrm flipH="1">
              <a:off x="8686801" y="2625990"/>
              <a:ext cx="182879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>
              <a:endCxn id="94" idx="2"/>
            </p:cNvCxnSpPr>
            <p:nvPr/>
          </p:nvCxnSpPr>
          <p:spPr>
            <a:xfrm flipH="1" flipV="1">
              <a:off x="7921557" y="647153"/>
              <a:ext cx="765246" cy="19788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4343400" y="1104900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메인페이지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6" name="TextBox 35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8" name="TextBox 4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0" name="직선 연결선 4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55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89" y="2417176"/>
            <a:ext cx="6859911" cy="782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10515599" y="2426711"/>
            <a:ext cx="1828801" cy="398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10515600" y="5242370"/>
            <a:ext cx="2286000" cy="398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10515598" y="8061771"/>
            <a:ext cx="2286002" cy="398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343400" y="1104900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메인페이지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4" name="TextBox 33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6" name="TextBox 45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67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89" y="2417176"/>
            <a:ext cx="6859911" cy="782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10515599" y="2426711"/>
            <a:ext cx="1828801" cy="398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0515600" y="5242370"/>
            <a:ext cx="2286000" cy="398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0515598" y="8061771"/>
            <a:ext cx="2286002" cy="398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040674" y="2625989"/>
            <a:ext cx="2474925" cy="2318814"/>
            <a:chOff x="7162800" y="2625989"/>
            <a:chExt cx="3352799" cy="792712"/>
          </a:xfrm>
        </p:grpSpPr>
        <p:cxnSp>
          <p:nvCxnSpPr>
            <p:cNvPr id="9" name="직선 연결선 8"/>
            <p:cNvCxnSpPr>
              <a:stCxn id="67" idx="1"/>
            </p:cNvCxnSpPr>
            <p:nvPr/>
          </p:nvCxnSpPr>
          <p:spPr>
            <a:xfrm flipH="1">
              <a:off x="8686801" y="2625990"/>
              <a:ext cx="182879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7162800" y="2625989"/>
              <a:ext cx="1524001" cy="7927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8040673" y="5841386"/>
            <a:ext cx="2474926" cy="2332685"/>
            <a:chOff x="7162800" y="1881419"/>
            <a:chExt cx="3352799" cy="744571"/>
          </a:xfrm>
        </p:grpSpPr>
        <p:cxnSp>
          <p:nvCxnSpPr>
            <p:cNvPr id="71" name="직선 연결선 70"/>
            <p:cNvCxnSpPr/>
            <p:nvPr/>
          </p:nvCxnSpPr>
          <p:spPr>
            <a:xfrm flipH="1">
              <a:off x="8686801" y="2625990"/>
              <a:ext cx="182879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 flipH="1" flipV="1">
              <a:off x="7162800" y="1881419"/>
              <a:ext cx="1524002" cy="7445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/>
          <p:cNvGrpSpPr/>
          <p:nvPr/>
        </p:nvGrpSpPr>
        <p:grpSpPr>
          <a:xfrm>
            <a:off x="8040673" y="5441648"/>
            <a:ext cx="2474926" cy="1"/>
            <a:chOff x="8040674" y="-2147483648"/>
            <a:chExt cx="2474925" cy="2147483647"/>
          </a:xfrm>
        </p:grpSpPr>
        <p:cxnSp>
          <p:nvCxnSpPr>
            <p:cNvPr id="74" name="직선 연결선 73"/>
            <p:cNvCxnSpPr/>
            <p:nvPr/>
          </p:nvCxnSpPr>
          <p:spPr>
            <a:xfrm flipH="1">
              <a:off x="8686801" y="2625990"/>
              <a:ext cx="182879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endCxn id="78" idx="3"/>
            </p:cNvCxnSpPr>
            <p:nvPr/>
          </p:nvCxnSpPr>
          <p:spPr>
            <a:xfrm flipH="1" flipV="1">
              <a:off x="8040674" y="-2147483648"/>
              <a:ext cx="722330" cy="2147483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4191000" y="4944803"/>
            <a:ext cx="3849673" cy="896583"/>
          </a:xfrm>
          <a:prstGeom prst="rect">
            <a:avLst/>
          </a:prstGeom>
          <a:noFill/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한 주 동안 찜 많은 순 추천 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343400" y="1104900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메인페이지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41" name="TextBox 40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3" name="TextBox 52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5" name="직선 연결선 54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0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517896"/>
            <a:ext cx="4572000" cy="7507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회원가입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27" name="TextBox 26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1" name="TextBox 50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3" name="직선 연결선 52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97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517896"/>
            <a:ext cx="4572000" cy="7507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1438500" y="3866992"/>
            <a:ext cx="3561877" cy="896583"/>
          </a:xfrm>
          <a:prstGeom prst="rect">
            <a:avLst/>
          </a:prstGeom>
          <a:noFill/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 각 항목별 유효성 검사</a:t>
            </a:r>
            <a:endParaRPr lang="en-US" altLang="ko-KR" sz="24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Ajax, JQuery</a:t>
            </a:r>
            <a:endParaRPr lang="ko-KR" altLang="en-US" sz="24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488567" y="6692718"/>
            <a:ext cx="3446633" cy="896583"/>
          </a:xfrm>
          <a:prstGeom prst="rect">
            <a:avLst/>
          </a:prstGeom>
          <a:noFill/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Daum API 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사용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791200" y="6493438"/>
            <a:ext cx="3200400" cy="1240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8991600" y="7114458"/>
            <a:ext cx="2474926" cy="1"/>
            <a:chOff x="8040674" y="-2147483648"/>
            <a:chExt cx="2474925" cy="2147483647"/>
          </a:xfrm>
        </p:grpSpPr>
        <p:cxnSp>
          <p:nvCxnSpPr>
            <p:cNvPr id="33" name="직선 연결선 32"/>
            <p:cNvCxnSpPr/>
            <p:nvPr/>
          </p:nvCxnSpPr>
          <p:spPr>
            <a:xfrm flipH="1">
              <a:off x="8686801" y="2625990"/>
              <a:ext cx="182879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 flipV="1">
              <a:off x="8040674" y="-2147483648"/>
              <a:ext cx="722330" cy="2147483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/>
          <p:cNvSpPr/>
          <p:nvPr/>
        </p:nvSpPr>
        <p:spPr>
          <a:xfrm>
            <a:off x="5791200" y="2857500"/>
            <a:ext cx="3200400" cy="3505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8979635" y="4315282"/>
            <a:ext cx="2474926" cy="1"/>
            <a:chOff x="8040674" y="-2147483648"/>
            <a:chExt cx="2474925" cy="2147483647"/>
          </a:xfrm>
        </p:grpSpPr>
        <p:cxnSp>
          <p:nvCxnSpPr>
            <p:cNvPr id="37" name="직선 연결선 36"/>
            <p:cNvCxnSpPr/>
            <p:nvPr/>
          </p:nvCxnSpPr>
          <p:spPr>
            <a:xfrm flipH="1">
              <a:off x="8686801" y="2625990"/>
              <a:ext cx="182879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H="1" flipV="1">
              <a:off x="8040674" y="-2147483648"/>
              <a:ext cx="722330" cy="2147483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회원가입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41" name="TextBox 40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3" name="TextBox 52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5" name="직선 연결선 54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42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98870"/>
            <a:ext cx="6186487" cy="707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4343400" y="1104900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로그인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27" name="TextBox 26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5791200" y="5219700"/>
            <a:ext cx="1143000" cy="329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715000" y="6395709"/>
            <a:ext cx="4159198" cy="2174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5" name="TextBox 44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7" name="직선 연결선 46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87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98870"/>
            <a:ext cx="6186487" cy="707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5791200" y="5219700"/>
            <a:ext cx="1143000" cy="329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15000" y="6395709"/>
            <a:ext cx="4159198" cy="2174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887200" y="4914352"/>
            <a:ext cx="3810000" cy="896583"/>
          </a:xfrm>
          <a:prstGeom prst="rect">
            <a:avLst/>
          </a:prstGeom>
          <a:noFill/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쿠키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사용하여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email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저장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934200" y="5362642"/>
            <a:ext cx="4969061" cy="1"/>
            <a:chOff x="5546540" y="-2147483647"/>
            <a:chExt cx="4969059" cy="2147483647"/>
          </a:xfrm>
        </p:grpSpPr>
        <p:cxnSp>
          <p:nvCxnSpPr>
            <p:cNvPr id="33" name="직선 연결선 32"/>
            <p:cNvCxnSpPr/>
            <p:nvPr/>
          </p:nvCxnSpPr>
          <p:spPr>
            <a:xfrm flipH="1">
              <a:off x="8686801" y="2625990"/>
              <a:ext cx="182879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 flipV="1">
              <a:off x="5546540" y="-2147483647"/>
              <a:ext cx="3216464" cy="2147483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11903261" y="6969102"/>
            <a:ext cx="3793939" cy="993798"/>
          </a:xfrm>
          <a:prstGeom prst="rect">
            <a:avLst/>
          </a:prstGeom>
          <a:noFill/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 네이버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카카오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구글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페이스북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계정을 통해 로그인 가능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9874199" y="7474962"/>
            <a:ext cx="2029062" cy="2"/>
            <a:chOff x="8486538" y="2625990"/>
            <a:chExt cx="2029061" cy="2147483647"/>
          </a:xfrm>
        </p:grpSpPr>
        <p:cxnSp>
          <p:nvCxnSpPr>
            <p:cNvPr id="37" name="직선 연결선 36"/>
            <p:cNvCxnSpPr/>
            <p:nvPr/>
          </p:nvCxnSpPr>
          <p:spPr>
            <a:xfrm flipH="1">
              <a:off x="8686801" y="2625990"/>
              <a:ext cx="182879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endCxn id="27" idx="3"/>
            </p:cNvCxnSpPr>
            <p:nvPr/>
          </p:nvCxnSpPr>
          <p:spPr>
            <a:xfrm flipH="1">
              <a:off x="8486538" y="2147483647"/>
              <a:ext cx="276467" cy="21474836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4343400" y="1104900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로그인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41" name="TextBox 40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3" name="TextBox 52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5" name="직선 연결선 54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재능판매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705100"/>
            <a:ext cx="11506200" cy="7103139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1" name="TextBox 30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374258" y="2608341"/>
            <a:ext cx="11703942" cy="3464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5" name="TextBox 44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7" name="직선 연결선 46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31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재능판매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705100"/>
            <a:ext cx="11506200" cy="7103139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374258" y="2608341"/>
            <a:ext cx="11703942" cy="3464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94730" y="6515100"/>
            <a:ext cx="4754470" cy="1573564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롤링 슬라이더 사용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이미지 자동 롤링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좌우 화살표 배너 이동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10287000" y="6078760"/>
            <a:ext cx="0" cy="436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7" name="TextBox 46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9" name="직선 연결선 48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24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" y="-315"/>
            <a:ext cx="18285502" cy="102760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19800" y="3908900"/>
            <a:ext cx="457421" cy="2853359"/>
            <a:chOff x="6096000" y="3908900"/>
            <a:chExt cx="457421" cy="285335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898031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72600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667000" y="3619500"/>
            <a:ext cx="33894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0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01</a:t>
            </a:r>
            <a:endParaRPr lang="ko-KR" altLang="en-US" sz="21000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800" y="49149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프로젝트개요</a:t>
            </a:r>
            <a:endParaRPr lang="ko-KR" altLang="en-US" sz="4800" b="1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61179" y="4551052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1-1. </a:t>
            </a:r>
            <a:r>
              <a:rPr lang="ko-KR" altLang="en-US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3600" b="1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53800" y="5472655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1-2. </a:t>
            </a:r>
            <a:r>
              <a:rPr lang="ko-KR" altLang="en-US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3600" b="1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재능판매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3286125"/>
            <a:ext cx="11010900" cy="6276975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8867471" y="3113910"/>
            <a:ext cx="2638729" cy="40112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3" name="Object 3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7756" y="5905500"/>
            <a:ext cx="1111466" cy="1172986"/>
          </a:xfrm>
          <a:prstGeom prst="rect">
            <a:avLst/>
          </a:prstGeom>
        </p:spPr>
      </p:pic>
      <p:grpSp>
        <p:nvGrpSpPr>
          <p:cNvPr id="54" name="그룹 53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5" name="TextBox 54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7" name="직선 연결선 56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31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재능판매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3286125"/>
            <a:ext cx="11010900" cy="6276975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8867471" y="3113910"/>
            <a:ext cx="2638729" cy="40112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 flipV="1">
            <a:off x="7772400" y="4000500"/>
            <a:ext cx="1095071" cy="107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75005" y="4475922"/>
            <a:ext cx="4154532" cy="1837975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hover scale</a:t>
            </a: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마우스 이미지에 올리면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1.05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배 확대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토글 클래스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찜 버튼 누르면 하트색 채워짐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7234086" y="4000500"/>
            <a:ext cx="538314" cy="4759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9168121" y="6916821"/>
            <a:ext cx="1440447" cy="119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8062501" y="8116346"/>
            <a:ext cx="1095071" cy="107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876800" y="7505700"/>
            <a:ext cx="3161370" cy="129540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리뷰 수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평점 계산</a:t>
            </a:r>
            <a:endParaRPr lang="en-US" altLang="ko-KR" b="1" dirty="0" smtClean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54" name="Object 3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7756" y="5905500"/>
            <a:ext cx="1111466" cy="1172986"/>
          </a:xfrm>
          <a:prstGeom prst="rect">
            <a:avLst/>
          </a:prstGeom>
        </p:spPr>
      </p:pic>
      <p:pic>
        <p:nvPicPr>
          <p:cNvPr id="55" name="Object 3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46005" y="3677222"/>
            <a:ext cx="533400" cy="562924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7" name="TextBox 56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9" name="직선 연결선 58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17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재능판매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199" y="2887782"/>
            <a:ext cx="11438744" cy="5984585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10287000" y="8410966"/>
            <a:ext cx="32004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0" name="TextBox 49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2" name="직선 연결선 51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95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재능판매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199" y="2887782"/>
            <a:ext cx="11438744" cy="598458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0287000" y="8410966"/>
            <a:ext cx="32004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9410113" y="8597405"/>
            <a:ext cx="851110" cy="300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8313301" y="8898019"/>
            <a:ext cx="1095071" cy="10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127600" y="8287373"/>
            <a:ext cx="3161370" cy="129540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상품이 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24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개 이상이면 페이지 </a:t>
            </a:r>
            <a:r>
              <a:rPr lang="ko-KR" altLang="en-US" sz="2400" b="1" dirty="0">
                <a:latin typeface="Noto Sans KR" pitchFamily="34" charset="-127"/>
                <a:ea typeface="Noto Sans KR" pitchFamily="34" charset="-127"/>
              </a:rPr>
              <a:t>증가</a:t>
            </a:r>
            <a:endParaRPr lang="en-US" altLang="ko-KR" b="1" dirty="0" smtClean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8" name="TextBox 4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0" name="직선 연결선 4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09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재능판매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619" y="2790825"/>
            <a:ext cx="10455981" cy="6848475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7848600" y="2790825"/>
            <a:ext cx="10134600" cy="3350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848600" y="6476078"/>
            <a:ext cx="10134600" cy="3350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4" name="TextBox 53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6" name="직선 연결선 55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87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재능판매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0" name="직선 연결선 49"/>
          <p:cNvCxnSpPr/>
          <p:nvPr/>
        </p:nvCxnSpPr>
        <p:spPr>
          <a:xfrm flipV="1">
            <a:off x="8484085" y="5270312"/>
            <a:ext cx="851110" cy="300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514240" y="3848100"/>
            <a:ext cx="2877160" cy="1529627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리뷰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평가 갯수 평점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매주 변경</a:t>
            </a:r>
            <a:endParaRPr lang="en-US" altLang="ko-KR" sz="16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619" y="2790825"/>
            <a:ext cx="10455981" cy="6848475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7848600" y="2790825"/>
            <a:ext cx="10134600" cy="3350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848600" y="6476078"/>
            <a:ext cx="10134600" cy="3350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475210" y="7521947"/>
            <a:ext cx="2916190" cy="1147599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새로 등록된 상품 게시</a:t>
            </a:r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 flipV="1">
            <a:off x="7406390" y="8110685"/>
            <a:ext cx="410974" cy="4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V="1">
            <a:off x="7422636" y="4605485"/>
            <a:ext cx="410974" cy="4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60" name="TextBox 59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62" name="직선 연결선 61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5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오프라인 강의 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684" y="2857500"/>
            <a:ext cx="12441116" cy="565876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0820400" y="4024951"/>
            <a:ext cx="6781800" cy="42427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9" name="TextBox 48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1" name="직선 연결선 5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00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오프라인 강의 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684" y="2857500"/>
            <a:ext cx="12441116" cy="5658767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0820400" y="4024951"/>
            <a:ext cx="6781800" cy="42427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10566090" y="8302883"/>
            <a:ext cx="851110" cy="300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9469278" y="8603497"/>
            <a:ext cx="1095071" cy="10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83577" y="7648417"/>
            <a:ext cx="3161370" cy="1639834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en-US" altLang="ko-KR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slick slide API</a:t>
            </a: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자동 롤링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좌우 버튼 이동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하단 페이지 이동</a:t>
            </a:r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7" name="TextBox 46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9" name="직선 연결선 48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79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오프라인 강의 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111" y="5477154"/>
            <a:ext cx="11329440" cy="3819306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858000" y="5583147"/>
            <a:ext cx="2819400" cy="38275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8" name="Object 3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9334" y="5598613"/>
            <a:ext cx="533400" cy="562924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34" name="TextBox 33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7" name="직선 연결선 46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8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오프라인 강의 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111" y="5477154"/>
            <a:ext cx="11329440" cy="3819306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858000" y="5583147"/>
            <a:ext cx="2819400" cy="38275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 rot="5582410">
            <a:off x="5652279" y="5362540"/>
            <a:ext cx="1539655" cy="873692"/>
            <a:chOff x="4521406" y="5952799"/>
            <a:chExt cx="1993987" cy="349251"/>
          </a:xfrm>
        </p:grpSpPr>
        <p:cxnSp>
          <p:nvCxnSpPr>
            <p:cNvPr id="31" name="직선 연결선 30"/>
            <p:cNvCxnSpPr/>
            <p:nvPr/>
          </p:nvCxnSpPr>
          <p:spPr>
            <a:xfrm rot="16200000">
              <a:off x="5924299" y="5692781"/>
              <a:ext cx="331076" cy="8511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16017590">
              <a:off x="5098441" y="5716019"/>
              <a:ext cx="8996" cy="11630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4224053" y="3163448"/>
            <a:ext cx="4154532" cy="1837975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hover scale</a:t>
            </a: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마우스 이미지에 올리면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1.05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배 확대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토글 클래스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찜 버튼 누르면 하트색 채워짐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47" name="Object 3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9334" y="5598613"/>
            <a:ext cx="533400" cy="562924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9" name="TextBox 48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1" name="직선 연결선 5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0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372" y="2628900"/>
            <a:ext cx="6629400" cy="704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4648201" y="2628900"/>
            <a:ext cx="4419600" cy="457200"/>
          </a:xfrm>
          <a:prstGeom prst="rect">
            <a:avLst/>
          </a:prstGeom>
          <a:solidFill>
            <a:srgbClr val="FF0000">
              <a:alpha val="0"/>
            </a:srgbClr>
          </a:solidFill>
          <a:ln w="508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개발동기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157" y="4056102"/>
            <a:ext cx="3612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-2. </a:t>
            </a:r>
            <a:r>
              <a:rPr lang="ko-KR" altLang="en-US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3000" b="1" dirty="0">
              <a:solidFill>
                <a:schemeClr val="bg1">
                  <a:lumMod val="75000"/>
                </a:schemeClr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0157" y="3141702"/>
            <a:ext cx="36122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-1. </a:t>
            </a:r>
            <a:r>
              <a:rPr lang="ko-KR" altLang="en-US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35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20" name="TextBox 19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01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02361" y="5696436"/>
              <a:ext cx="3200400" cy="48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프로젝트개요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51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오프라인 강의 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628900"/>
            <a:ext cx="12034461" cy="6284314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1430000" y="3924301"/>
            <a:ext cx="2438400" cy="1828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31" name="TextBox 30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6" name="직선 연결선 45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73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오프라인 강의 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638170"/>
            <a:ext cx="12287887" cy="631533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7543800" y="2583262"/>
            <a:ext cx="6400800" cy="45746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877800" y="7863230"/>
            <a:ext cx="3429000" cy="147127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en-US" altLang="ko-KR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Modal</a:t>
            </a: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이미지 클릭 시 확대</a:t>
            </a:r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 rot="5625615">
            <a:off x="11363462" y="7070869"/>
            <a:ext cx="1344147" cy="1738891"/>
            <a:chOff x="4521406" y="5606943"/>
            <a:chExt cx="1740787" cy="695107"/>
          </a:xfrm>
        </p:grpSpPr>
        <p:cxnSp>
          <p:nvCxnSpPr>
            <p:cNvPr id="34" name="직선 연결선 33"/>
            <p:cNvCxnSpPr/>
            <p:nvPr/>
          </p:nvCxnSpPr>
          <p:spPr>
            <a:xfrm rot="15974385">
              <a:off x="5591804" y="5607428"/>
              <a:ext cx="670873" cy="6699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16017590">
              <a:off x="5098441" y="5716019"/>
              <a:ext cx="8996" cy="11630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8" name="TextBox 4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0" name="직선 연결선 4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5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오프라인 강의 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49" y="2890837"/>
            <a:ext cx="12266230" cy="6225243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7848600" y="6573834"/>
            <a:ext cx="1981200" cy="4746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60" name="TextBox 59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62" name="직선 연결선 61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87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오프라인 강의 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866" y="2890837"/>
            <a:ext cx="12266230" cy="622524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668000" y="6210300"/>
            <a:ext cx="2977316" cy="118995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좋아요 수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count</a:t>
            </a: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리뷰 수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count</a:t>
            </a:r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848600" y="6573834"/>
            <a:ext cx="1981200" cy="4746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9829800" y="6805275"/>
            <a:ext cx="8212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8" name="TextBox 4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0" name="직선 연결선 4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9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오프라인 강의 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2857500"/>
            <a:ext cx="8801100" cy="1524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150" y="4781550"/>
            <a:ext cx="8858250" cy="120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971" y="6419850"/>
            <a:ext cx="9001125" cy="1085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423" y="8039100"/>
            <a:ext cx="8924925" cy="10287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8610600" y="2908660"/>
            <a:ext cx="1905000" cy="5584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610600" y="4737460"/>
            <a:ext cx="1981200" cy="5584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610600" y="6402456"/>
            <a:ext cx="1981200" cy="5584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623852" y="7962900"/>
            <a:ext cx="1967948" cy="5584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9" name="TextBox 48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1" name="직선 연결선 5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04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오프라인 강의 판매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2857500"/>
            <a:ext cx="8801100" cy="1524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150" y="4781550"/>
            <a:ext cx="8858250" cy="120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971" y="6419850"/>
            <a:ext cx="9001125" cy="1085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423" y="8039100"/>
            <a:ext cx="8924925" cy="10287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8610600" y="2908660"/>
            <a:ext cx="1905000" cy="5584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610600" y="4737460"/>
            <a:ext cx="1981200" cy="5584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610600" y="6402456"/>
            <a:ext cx="1981200" cy="5584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623852" y="7962900"/>
            <a:ext cx="1967948" cy="5584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81600" y="2835466"/>
            <a:ext cx="2966284" cy="1165034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관리자가 등록한 강의</a:t>
            </a:r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86024" y="4531432"/>
            <a:ext cx="2977316" cy="118995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한 주의 좋아요 수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count</a:t>
            </a:r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81600" y="6248400"/>
            <a:ext cx="2977316" cy="118995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신규 등록 상품</a:t>
            </a:r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81600" y="7992150"/>
            <a:ext cx="2977316" cy="118995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한 주의 평점 랭킹</a:t>
            </a:r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V="1">
            <a:off x="8172168" y="3196667"/>
            <a:ext cx="438432" cy="2207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V="1">
            <a:off x="8172168" y="5024076"/>
            <a:ext cx="438432" cy="131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endCxn id="47" idx="1"/>
          </p:cNvCxnSpPr>
          <p:nvPr/>
        </p:nvCxnSpPr>
        <p:spPr>
          <a:xfrm flipV="1">
            <a:off x="8158916" y="6681676"/>
            <a:ext cx="451684" cy="2118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endCxn id="48" idx="1"/>
          </p:cNvCxnSpPr>
          <p:nvPr/>
        </p:nvCxnSpPr>
        <p:spPr>
          <a:xfrm flipV="1">
            <a:off x="8158916" y="8242120"/>
            <a:ext cx="464936" cy="4058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60" name="TextBox 59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62" name="직선 연결선 61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57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강의실 대여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847" y="2700840"/>
            <a:ext cx="10602843" cy="709086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044666" y="6793580"/>
            <a:ext cx="8280934" cy="28457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31" name="TextBox 30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6" name="직선 연결선 45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06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강의실 대여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847" y="2700840"/>
            <a:ext cx="10602843" cy="709086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044666" y="6793580"/>
            <a:ext cx="8280934" cy="28457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223812" y="5618465"/>
            <a:ext cx="2977316" cy="118995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카테고리 별 퀵 메뉴</a:t>
            </a:r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 rot="227514">
            <a:off x="14432611" y="6728717"/>
            <a:ext cx="2356365" cy="1627115"/>
            <a:chOff x="4521406" y="5952799"/>
            <a:chExt cx="1993987" cy="349251"/>
          </a:xfrm>
        </p:grpSpPr>
        <p:cxnSp>
          <p:nvCxnSpPr>
            <p:cNvPr id="34" name="직선 연결선 33"/>
            <p:cNvCxnSpPr/>
            <p:nvPr/>
          </p:nvCxnSpPr>
          <p:spPr>
            <a:xfrm rot="16200000">
              <a:off x="5924299" y="5692781"/>
              <a:ext cx="331076" cy="8511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16017590">
              <a:off x="5098441" y="5716019"/>
              <a:ext cx="8996" cy="11630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8" name="TextBox 4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0" name="직선 연결선 4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4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강의실 대여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217" y="2752353"/>
            <a:ext cx="13656541" cy="6810747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419600" y="2676153"/>
            <a:ext cx="2941983" cy="6390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6" name="TextBox 45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0" name="직선 연결선 4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79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강의실 대여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217" y="2752353"/>
            <a:ext cx="13656541" cy="6810747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4419600" y="2676153"/>
            <a:ext cx="2941983" cy="6390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534400" y="2272351"/>
            <a:ext cx="2977316" cy="118995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추천수 상위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8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개 출력</a:t>
            </a:r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V="1">
            <a:off x="7407966" y="2867326"/>
            <a:ext cx="1126434" cy="124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6" name="TextBox 55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8" name="직선 연결선 57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7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953000" y="3009900"/>
            <a:ext cx="124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itchFamily="34" charset="-127"/>
                <a:ea typeface="Noto Sans KR" pitchFamily="34" charset="-127"/>
              </a:rPr>
              <a:t> </a:t>
            </a:r>
            <a:endParaRPr lang="en-US" altLang="ko-KR" dirty="0" smtClean="0">
              <a:latin typeface="Noto Sans KR" pitchFamily="34" charset="-127"/>
              <a:ea typeface="Noto Sans KR" pitchFamily="34" charset="-127"/>
            </a:endParaRPr>
          </a:p>
          <a:p>
            <a:endParaRPr lang="ko-KR" altLang="en-US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개발동기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0157" y="4056102"/>
            <a:ext cx="3612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-2. </a:t>
            </a:r>
            <a:r>
              <a:rPr lang="ko-KR" altLang="en-US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3000" b="1" dirty="0">
              <a:solidFill>
                <a:schemeClr val="bg1">
                  <a:lumMod val="75000"/>
                </a:schemeClr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0157" y="3141702"/>
            <a:ext cx="36122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-1. </a:t>
            </a:r>
            <a:r>
              <a:rPr lang="ko-KR" altLang="en-US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35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39" name="TextBox 38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01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02361" y="5696436"/>
              <a:ext cx="3200400" cy="48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프로젝트개요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1" name="직선 연결선 4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 rot="751129">
            <a:off x="5956903" y="3703508"/>
            <a:ext cx="11591925" cy="2466975"/>
            <a:chOff x="6316390" y="6111935"/>
            <a:chExt cx="11591925" cy="2466975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76111">
              <a:off x="6316390" y="6111935"/>
              <a:ext cx="11591925" cy="2466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직사각형 45"/>
            <p:cNvSpPr/>
            <p:nvPr/>
          </p:nvSpPr>
          <p:spPr>
            <a:xfrm rot="21398807">
              <a:off x="7712059" y="6651257"/>
              <a:ext cx="9253404" cy="813117"/>
            </a:xfrm>
            <a:prstGeom prst="rect">
              <a:avLst/>
            </a:prstGeom>
            <a:solidFill>
              <a:srgbClr val="FF0000">
                <a:alpha val="0"/>
              </a:srgbClr>
            </a:solidFill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181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강의실 대여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650978"/>
            <a:ext cx="13201467" cy="646510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7749208" y="3238499"/>
            <a:ext cx="3528392" cy="29031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8" name="그룹 1007"/>
          <p:cNvGrpSpPr/>
          <p:nvPr/>
        </p:nvGrpSpPr>
        <p:grpSpPr>
          <a:xfrm>
            <a:off x="10515600" y="3361376"/>
            <a:ext cx="533400" cy="562924"/>
            <a:chOff x="16648012" y="3502778"/>
            <a:chExt cx="1125462" cy="1125849"/>
          </a:xfrm>
        </p:grpSpPr>
        <p:pic>
          <p:nvPicPr>
            <p:cNvPr id="31" name="Object 3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648012" y="3502778"/>
              <a:ext cx="1125462" cy="112584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25680" y="4029359"/>
            <a:ext cx="533400" cy="562924"/>
          </a:xfrm>
          <a:prstGeom prst="rect">
            <a:avLst/>
          </a:prstGeom>
        </p:spPr>
      </p:pic>
      <p:pic>
        <p:nvPicPr>
          <p:cNvPr id="46" name="Object 3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3613" y="4038285"/>
            <a:ext cx="533400" cy="562924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8" name="TextBox 4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0" name="직선 연결선 4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8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강의실 대여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650978"/>
            <a:ext cx="13201467" cy="6465102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7749208" y="3238499"/>
            <a:ext cx="3528392" cy="29031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811000" y="1463186"/>
            <a:ext cx="4154532" cy="1837975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hover scale</a:t>
            </a: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마우스 이미지에 올리면 확대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토글 클래스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찜 버튼 누르면 하트색 채워짐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 rot="227514">
            <a:off x="11008417" y="3261728"/>
            <a:ext cx="2501131" cy="344559"/>
            <a:chOff x="4521406" y="6098370"/>
            <a:chExt cx="1758684" cy="203680"/>
          </a:xfrm>
        </p:grpSpPr>
        <p:cxnSp>
          <p:nvCxnSpPr>
            <p:cNvPr id="54" name="직선 연결선 53"/>
            <p:cNvCxnSpPr/>
            <p:nvPr/>
          </p:nvCxnSpPr>
          <p:spPr>
            <a:xfrm rot="21372486" flipV="1">
              <a:off x="5639481" y="6098370"/>
              <a:ext cx="640609" cy="1546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 rot="16017590">
              <a:off x="5098441" y="5716019"/>
              <a:ext cx="8996" cy="11630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 rot="2680333">
            <a:off x="10891930" y="4737086"/>
            <a:ext cx="1507294" cy="489643"/>
            <a:chOff x="4515405" y="6098370"/>
            <a:chExt cx="1764685" cy="175894"/>
          </a:xfrm>
        </p:grpSpPr>
        <p:cxnSp>
          <p:nvCxnSpPr>
            <p:cNvPr id="57" name="직선 연결선 56"/>
            <p:cNvCxnSpPr/>
            <p:nvPr/>
          </p:nvCxnSpPr>
          <p:spPr>
            <a:xfrm rot="21372486" flipV="1">
              <a:off x="5639481" y="6098370"/>
              <a:ext cx="640609" cy="1546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 rot="16017590">
              <a:off x="5092440" y="5688233"/>
              <a:ext cx="8996" cy="116306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12355490" y="4370645"/>
            <a:ext cx="2960710" cy="1735797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수동 슬라이드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수동으로 이미지 이동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60" name="그룹 1007"/>
          <p:cNvGrpSpPr/>
          <p:nvPr/>
        </p:nvGrpSpPr>
        <p:grpSpPr>
          <a:xfrm>
            <a:off x="10515600" y="3361376"/>
            <a:ext cx="533400" cy="562924"/>
            <a:chOff x="16648012" y="3502778"/>
            <a:chExt cx="1125462" cy="1125849"/>
          </a:xfrm>
        </p:grpSpPr>
        <p:pic>
          <p:nvPicPr>
            <p:cNvPr id="61" name="Object 3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648012" y="3502778"/>
              <a:ext cx="1125462" cy="1125849"/>
            </a:xfrm>
            <a:prstGeom prst="rect">
              <a:avLst/>
            </a:prstGeom>
          </p:spPr>
        </p:pic>
      </p:grpSp>
      <p:pic>
        <p:nvPicPr>
          <p:cNvPr id="62" name="Object 3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25680" y="4029359"/>
            <a:ext cx="533400" cy="562924"/>
          </a:xfrm>
          <a:prstGeom prst="rect">
            <a:avLst/>
          </a:prstGeom>
        </p:spPr>
      </p:pic>
      <p:pic>
        <p:nvPicPr>
          <p:cNvPr id="63" name="Object 3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3613" y="4038285"/>
            <a:ext cx="533400" cy="562924"/>
          </a:xfrm>
          <a:prstGeom prst="rect">
            <a:avLst/>
          </a:prstGeom>
        </p:spPr>
      </p:pic>
      <p:grpSp>
        <p:nvGrpSpPr>
          <p:cNvPr id="64" name="그룹 63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65" name="TextBox 64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67" name="직선 연결선 66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52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강의실 대여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857500"/>
            <a:ext cx="13360486" cy="6724482"/>
          </a:xfrm>
          <a:prstGeom prst="rect">
            <a:avLst/>
          </a:prstGeom>
        </p:spPr>
      </p:pic>
      <p:grpSp>
        <p:nvGrpSpPr>
          <p:cNvPr id="31" name="그룹 1007"/>
          <p:cNvGrpSpPr/>
          <p:nvPr/>
        </p:nvGrpSpPr>
        <p:grpSpPr>
          <a:xfrm>
            <a:off x="13411200" y="3187788"/>
            <a:ext cx="1125462" cy="1125849"/>
            <a:chOff x="16648012" y="3502778"/>
            <a:chExt cx="1125462" cy="112584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648012" y="3502778"/>
              <a:ext cx="1125462" cy="1125849"/>
            </a:xfrm>
            <a:prstGeom prst="rect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7" name="TextBox 46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9" name="직선 연결선 48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70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강의실 대여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857500"/>
            <a:ext cx="13360486" cy="6724482"/>
          </a:xfrm>
          <a:prstGeom prst="rect">
            <a:avLst/>
          </a:prstGeom>
        </p:spPr>
      </p:pic>
      <p:grpSp>
        <p:nvGrpSpPr>
          <p:cNvPr id="28" name="그룹 1007"/>
          <p:cNvGrpSpPr/>
          <p:nvPr/>
        </p:nvGrpSpPr>
        <p:grpSpPr>
          <a:xfrm>
            <a:off x="13411200" y="3187788"/>
            <a:ext cx="1125462" cy="1125849"/>
            <a:chOff x="16648012" y="3502778"/>
            <a:chExt cx="1125462" cy="1125849"/>
          </a:xfrm>
        </p:grpSpPr>
        <p:pic>
          <p:nvPicPr>
            <p:cNvPr id="31" name="Object 3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648012" y="3502778"/>
              <a:ext cx="1125462" cy="1125849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10215220" y="2400300"/>
            <a:ext cx="2205380" cy="1127107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지역 탭 클릭 시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탭 바 활성화 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 rot="1596829">
            <a:off x="11242634" y="3829831"/>
            <a:ext cx="2244266" cy="530807"/>
            <a:chOff x="4569648" y="6189787"/>
            <a:chExt cx="1578068" cy="292630"/>
          </a:xfrm>
        </p:grpSpPr>
        <p:cxnSp>
          <p:nvCxnSpPr>
            <p:cNvPr id="47" name="직선 연결선 46"/>
            <p:cNvCxnSpPr/>
            <p:nvPr/>
          </p:nvCxnSpPr>
          <p:spPr>
            <a:xfrm rot="20003171">
              <a:off x="5129691" y="6189787"/>
              <a:ext cx="1018025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rot="20003171">
              <a:off x="4569648" y="6212372"/>
              <a:ext cx="566856" cy="27004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8077200" y="5295900"/>
            <a:ext cx="5410200" cy="1996589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각 지역별 추천 순위가 높은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8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개 강의실이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select</a:t>
            </a:r>
            <a:endParaRPr lang="en-US" altLang="ko-KR" sz="2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1" name="TextBox 50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3" name="직선 연결선 52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13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공지사항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033" y="2400300"/>
            <a:ext cx="9652786" cy="386828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695700"/>
            <a:ext cx="9452917" cy="6400800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3" name="TextBox 52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5" name="직선 연결선 54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48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공지사항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033" y="2400300"/>
            <a:ext cx="9652786" cy="386828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695700"/>
            <a:ext cx="9452917" cy="6400800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6042018" y="2476500"/>
            <a:ext cx="6378582" cy="8705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4021396" y="2772125"/>
            <a:ext cx="4342804" cy="1837975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슬라이더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마우스 오버 시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Jquery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슬라이더 적용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 rot="2085531">
            <a:off x="8858411" y="3512452"/>
            <a:ext cx="4747097" cy="1507440"/>
            <a:chOff x="4554910" y="5678726"/>
            <a:chExt cx="1955541" cy="748847"/>
          </a:xfrm>
        </p:grpSpPr>
        <p:cxnSp>
          <p:nvCxnSpPr>
            <p:cNvPr id="55" name="직선 연결선 54"/>
            <p:cNvCxnSpPr>
              <a:endCxn id="53" idx="1"/>
            </p:cNvCxnSpPr>
            <p:nvPr/>
          </p:nvCxnSpPr>
          <p:spPr>
            <a:xfrm rot="19514469">
              <a:off x="4595160" y="5678726"/>
              <a:ext cx="1915291" cy="88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>
              <a:endCxn id="51" idx="0"/>
            </p:cNvCxnSpPr>
            <p:nvPr/>
          </p:nvCxnSpPr>
          <p:spPr>
            <a:xfrm rot="19514469">
              <a:off x="4554910" y="6276374"/>
              <a:ext cx="197050" cy="1511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14055124" y="5359845"/>
            <a:ext cx="4154532" cy="1837975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en-US" altLang="ko-KR" sz="2000" b="1" dirty="0">
                <a:latin typeface="Noto Sans KR" pitchFamily="34" charset="-127"/>
                <a:ea typeface="Noto Sans KR" pitchFamily="34" charset="-127"/>
              </a:rPr>
              <a:t>select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문에서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en-US" altLang="ko-KR" sz="2000" b="1" dirty="0">
                <a:latin typeface="Noto Sans KR" pitchFamily="34" charset="-127"/>
                <a:ea typeface="Noto Sans KR" pitchFamily="34" charset="-127"/>
              </a:rPr>
              <a:t>where like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%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값</a:t>
            </a:r>
            <a:r>
              <a:rPr lang="en-US" altLang="ko-KR" sz="2000" b="1" dirty="0">
                <a:latin typeface="Noto Sans KR" pitchFamily="34" charset="-127"/>
                <a:ea typeface="Noto Sans KR" pitchFamily="34" charset="-127"/>
              </a:rPr>
              <a:t>%)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을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포함한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제목을 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출력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1506200" y="4000500"/>
            <a:ext cx="2438400" cy="4944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12464064" y="4534875"/>
            <a:ext cx="525560" cy="1733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endCxn id="57" idx="1"/>
          </p:cNvCxnSpPr>
          <p:nvPr/>
        </p:nvCxnSpPr>
        <p:spPr>
          <a:xfrm>
            <a:off x="12989624" y="6268587"/>
            <a:ext cx="1065500" cy="102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5019982" y="4429830"/>
            <a:ext cx="1191844" cy="56666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649200" y="6896100"/>
            <a:ext cx="1191844" cy="30479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4175762" y="8042063"/>
            <a:ext cx="4154532" cy="1837975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datetime type (timestamp)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893872" y="6729429"/>
            <a:ext cx="3052713" cy="1538271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Auto Increment</a:t>
            </a:r>
          </a:p>
        </p:txBody>
      </p:sp>
      <p:cxnSp>
        <p:nvCxnSpPr>
          <p:cNvPr id="65" name="직선 연결선 64"/>
          <p:cNvCxnSpPr/>
          <p:nvPr/>
        </p:nvCxnSpPr>
        <p:spPr>
          <a:xfrm>
            <a:off x="6246929" y="7577310"/>
            <a:ext cx="646943" cy="509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3865968" y="8841474"/>
            <a:ext cx="3234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68" name="TextBox 6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70" name="직선 연결선 6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77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공지사항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910" y="2888082"/>
            <a:ext cx="11764501" cy="307223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9677400" y="5042654"/>
            <a:ext cx="2590800" cy="7866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392400" y="4567364"/>
            <a:ext cx="1442290" cy="5761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525000" y="6286500"/>
            <a:ext cx="2897957" cy="106680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페이지 별 글 노출은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20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개 제한 예정 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4325600" y="5530787"/>
            <a:ext cx="3545920" cy="159441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로그인한 계정만 작성 가능</a:t>
            </a:r>
            <a:endParaRPr lang="en-US" altLang="ko-KR" sz="24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세션의 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특정 값</a:t>
            </a:r>
            <a:r>
              <a:rPr lang="en-US" altLang="ko-KR" sz="2000" b="1" dirty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닉네임</a:t>
            </a:r>
            <a:r>
              <a:rPr lang="en-US" altLang="ko-KR" sz="2000" b="1" dirty="0">
                <a:latin typeface="Noto Sans KR" pitchFamily="34" charset="-127"/>
                <a:ea typeface="Noto Sans KR" pitchFamily="34" charset="-127"/>
              </a:rPr>
              <a:t>)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이 있으면 게시글 작성 가능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10991689" y="5880075"/>
            <a:ext cx="1471" cy="3855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6113545" y="5143500"/>
            <a:ext cx="1471" cy="3855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5" name="TextBox 54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7" name="직선 연결선 56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92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공지사항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705100"/>
            <a:ext cx="11832972" cy="561147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4800600" y="6972300"/>
            <a:ext cx="2590800" cy="5462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229600" y="7962900"/>
            <a:ext cx="4495800" cy="1521408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파일 저장위치 설정 및 데이터베이스에 파일이름 저장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6094529" y="7577310"/>
            <a:ext cx="0" cy="9268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endCxn id="50" idx="1"/>
          </p:cNvCxnSpPr>
          <p:nvPr/>
        </p:nvCxnSpPr>
        <p:spPr>
          <a:xfrm>
            <a:off x="6094529" y="8508946"/>
            <a:ext cx="2135071" cy="2146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6" name="TextBox 55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8" name="직선 연결선 57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41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공지사항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83" y="3138600"/>
            <a:ext cx="12317257" cy="4748100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4514196" y="5821832"/>
            <a:ext cx="2590800" cy="5462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796482" y="6629662"/>
            <a:ext cx="4804717" cy="11808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01036" y="4703492"/>
            <a:ext cx="6297602" cy="1521408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이전글</a:t>
            </a:r>
            <a:r>
              <a:rPr lang="en-US" altLang="ko-KR" sz="2000" b="1" dirty="0">
                <a:latin typeface="Noto Sans KR" pitchFamily="34" charset="-127"/>
                <a:ea typeface="Noto Sans KR" pitchFamily="34" charset="-127"/>
              </a:rPr>
              <a:t>/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다음글의 제목을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클릭하면 해당페이지에서 구현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이전글과 다음글이 없는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경우</a:t>
            </a:r>
            <a:r>
              <a:rPr lang="en-US" altLang="ko-KR" sz="2000" b="1" dirty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"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이전글이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없습니다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“, "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다음글이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없습니다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"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로 구분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115800" y="6887713"/>
            <a:ext cx="4495800" cy="1521408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000" b="1" dirty="0">
                <a:latin typeface="Noto Sans KR" pitchFamily="34" charset="-127"/>
                <a:ea typeface="Noto Sans KR" pitchFamily="34" charset="-127"/>
              </a:rPr>
              <a:t>session.getAttribute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의 일정값이 받아온 데이터의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값과 같으면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수정</a:t>
            </a:r>
            <a:r>
              <a:rPr lang="en-US" altLang="ko-KR" sz="2000" b="1" dirty="0">
                <a:latin typeface="Noto Sans KR" pitchFamily="34" charset="-127"/>
                <a:ea typeface="Noto Sans KR" pitchFamily="34" charset="-127"/>
              </a:rPr>
              <a:t>/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삭제 가능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9618339" y="7220081"/>
            <a:ext cx="6645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 flipV="1">
            <a:off x="10287000" y="6225291"/>
            <a:ext cx="11243" cy="10149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4045814" y="6094942"/>
            <a:ext cx="4171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14057028" y="6094942"/>
            <a:ext cx="9992" cy="783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59" name="TextBox 58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61" name="직선 연결선 6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51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공지사항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83" y="2786550"/>
            <a:ext cx="12249305" cy="5784336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4953000" y="3267551"/>
            <a:ext cx="11963400" cy="38583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549988" y="7629055"/>
            <a:ext cx="4495800" cy="1521408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데이터베이스</a:t>
            </a:r>
            <a:endParaRPr lang="en-US" altLang="ko-KR" sz="2400" b="1" dirty="0" smtClean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기존 데이터 불러와 수정 기능 구현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097537" y="7630712"/>
            <a:ext cx="5266997" cy="1521408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파일 추가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/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삭제 기능 구현 예정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파일이름 클릭 시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파일 다운로드 기능 구현 예정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53" name="그룹 1007"/>
          <p:cNvGrpSpPr/>
          <p:nvPr/>
        </p:nvGrpSpPr>
        <p:grpSpPr>
          <a:xfrm>
            <a:off x="4894338" y="6837051"/>
            <a:ext cx="1125462" cy="1125849"/>
            <a:chOff x="16648012" y="3502778"/>
            <a:chExt cx="1125462" cy="1125849"/>
          </a:xfrm>
        </p:grpSpPr>
        <p:pic>
          <p:nvPicPr>
            <p:cNvPr id="55" name="Object 3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648012" y="3502778"/>
              <a:ext cx="1125462" cy="1125849"/>
            </a:xfrm>
            <a:prstGeom prst="rect">
              <a:avLst/>
            </a:prstGeom>
          </p:spPr>
        </p:pic>
      </p:grpSp>
      <p:cxnSp>
        <p:nvCxnSpPr>
          <p:cNvPr id="56" name="직선 연결선 55"/>
          <p:cNvCxnSpPr/>
          <p:nvPr/>
        </p:nvCxnSpPr>
        <p:spPr>
          <a:xfrm flipV="1">
            <a:off x="5457069" y="7962900"/>
            <a:ext cx="1" cy="4612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5457069" y="8424174"/>
            <a:ext cx="162953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V="1">
            <a:off x="14819100" y="7166846"/>
            <a:ext cx="1" cy="4612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60" name="TextBox 59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62" name="직선 연결선 61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87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953000" y="3009900"/>
            <a:ext cx="124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itchFamily="34" charset="-127"/>
                <a:ea typeface="Noto Sans KR" pitchFamily="34" charset="-127"/>
              </a:rPr>
              <a:t> </a:t>
            </a:r>
            <a:endParaRPr lang="en-US" altLang="ko-KR" dirty="0" smtClean="0">
              <a:latin typeface="Noto Sans KR" pitchFamily="34" charset="-127"/>
              <a:ea typeface="Noto Sans KR" pitchFamily="34" charset="-127"/>
            </a:endParaRPr>
          </a:p>
          <a:p>
            <a:endParaRPr lang="ko-KR" altLang="en-US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 rot="751129">
            <a:off x="5956903" y="3703508"/>
            <a:ext cx="11591925" cy="2466975"/>
            <a:chOff x="6316390" y="6111935"/>
            <a:chExt cx="11591925" cy="246697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76111">
              <a:off x="6316390" y="6111935"/>
              <a:ext cx="11591925" cy="2466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 rot="21398807">
              <a:off x="7712059" y="6651257"/>
              <a:ext cx="9253404" cy="813117"/>
            </a:xfrm>
            <a:prstGeom prst="rect">
              <a:avLst/>
            </a:prstGeom>
            <a:solidFill>
              <a:srgbClr val="FF0000">
                <a:alpha val="0"/>
              </a:srgbClr>
            </a:solidFill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267200" y="7277100"/>
            <a:ext cx="13632991" cy="1752600"/>
            <a:chOff x="4572000" y="7048500"/>
            <a:chExt cx="13632991" cy="1752600"/>
          </a:xfrm>
        </p:grpSpPr>
        <p:grpSp>
          <p:nvGrpSpPr>
            <p:cNvPr id="21" name="그룹 20"/>
            <p:cNvGrpSpPr/>
            <p:nvPr/>
          </p:nvGrpSpPr>
          <p:grpSpPr>
            <a:xfrm rot="21248389">
              <a:off x="4572000" y="7048500"/>
              <a:ext cx="13632991" cy="1752600"/>
              <a:chOff x="4419600" y="5295900"/>
              <a:chExt cx="13632991" cy="1752600"/>
            </a:xfrm>
          </p:grpSpPr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9600" y="5295900"/>
                <a:ext cx="13632991" cy="1752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5334000" y="5372100"/>
                <a:ext cx="9982200" cy="813117"/>
              </a:xfrm>
              <a:prstGeom prst="rect">
                <a:avLst/>
              </a:prstGeom>
              <a:solidFill>
                <a:srgbClr val="FF0000">
                  <a:alpha val="0"/>
                </a:srgbClr>
              </a:solidFill>
              <a:ln w="508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sp>
          <p:nvSpPr>
            <p:cNvPr id="24" name="모서리가 둥근 직사각형 23"/>
            <p:cNvSpPr/>
            <p:nvPr/>
          </p:nvSpPr>
          <p:spPr>
            <a:xfrm>
              <a:off x="15773400" y="7521966"/>
              <a:ext cx="1905000" cy="6346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개발동기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0157" y="4056102"/>
            <a:ext cx="3612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-2. </a:t>
            </a:r>
            <a:r>
              <a:rPr lang="ko-KR" altLang="en-US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3000" b="1" dirty="0">
              <a:solidFill>
                <a:schemeClr val="bg1">
                  <a:lumMod val="75000"/>
                </a:schemeClr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0157" y="3141702"/>
            <a:ext cx="36122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-1. </a:t>
            </a:r>
            <a:r>
              <a:rPr lang="ko-KR" altLang="en-US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35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31" name="TextBox 30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01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02361" y="5696436"/>
              <a:ext cx="3200400" cy="48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프로젝트개요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34" name="직선 연결선 33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66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판매자 </a:t>
            </a:r>
            <a:r>
              <a:rPr lang="en-US" altLang="ko-KR" sz="6000" b="1" dirty="0">
                <a:latin typeface="Noto Sans KR" pitchFamily="34" charset="-127"/>
                <a:ea typeface="Noto Sans KR" pitchFamily="34" charset="-127"/>
              </a:rPr>
              <a:t>Q&amp;A)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47" name="TextBox 46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66" name="TextBox 65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68" name="직선 연결선 67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073" y="2705100"/>
            <a:ext cx="12897127" cy="6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3182600" y="4961716"/>
            <a:ext cx="4267200" cy="6567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058400" y="8724900"/>
            <a:ext cx="2362200" cy="478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06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판매자 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Q&amp;A)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7" name="TextBox 46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1" name="직선 연결선 5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073" y="2705100"/>
            <a:ext cx="12897127" cy="6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3182600" y="4961716"/>
            <a:ext cx="4267200" cy="6567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058400" y="8724900"/>
            <a:ext cx="2362200" cy="478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44000" y="4663469"/>
            <a:ext cx="3200400" cy="1165831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검색 시 검색어가 포함된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글 제목을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select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05600" y="7505700"/>
            <a:ext cx="2514600" cy="1031585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게시판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20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줄 이상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페이징 구현 예정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29" name="직선 연결선 28"/>
          <p:cNvCxnSpPr>
            <a:stCxn id="24" idx="1"/>
          </p:cNvCxnSpPr>
          <p:nvPr/>
        </p:nvCxnSpPr>
        <p:spPr>
          <a:xfrm flipH="1">
            <a:off x="12344401" y="5290091"/>
            <a:ext cx="838199" cy="3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 flipV="1">
            <a:off x="7921871" y="8559188"/>
            <a:ext cx="908536" cy="404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25" idx="1"/>
          </p:cNvCxnSpPr>
          <p:nvPr/>
        </p:nvCxnSpPr>
        <p:spPr>
          <a:xfrm flipH="1">
            <a:off x="8830407" y="8964185"/>
            <a:ext cx="12279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5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판매자 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Q&amp;A)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7" name="TextBox 46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1" name="직선 연결선 5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50" y="2535716"/>
            <a:ext cx="7499350" cy="684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4724400" y="8420100"/>
            <a:ext cx="1981200" cy="381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629400" y="2400301"/>
            <a:ext cx="3792416" cy="1295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142296" y="4038285"/>
            <a:ext cx="4495800" cy="1147381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en-US" altLang="ko-KR" sz="24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JQuery</a:t>
            </a: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- 40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줄 이상 작성할 수 없도록 기능 구현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- 40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줄 이상 넘어가면 알림 발생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909038" y="5583380"/>
            <a:ext cx="7130562" cy="27945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434594" y="6397627"/>
            <a:ext cx="2987222" cy="1102774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파일 첨부할 수 있도록 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데이터베이스 저장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H="1">
            <a:off x="6751724" y="8613485"/>
            <a:ext cx="12279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7979718" y="7500401"/>
            <a:ext cx="868754" cy="11130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12089423" y="6949014"/>
            <a:ext cx="12279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3317415" y="5185666"/>
            <a:ext cx="1" cy="17633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10465288" y="3103762"/>
            <a:ext cx="12279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56" idx="0"/>
          </p:cNvCxnSpPr>
          <p:nvPr/>
        </p:nvCxnSpPr>
        <p:spPr>
          <a:xfrm flipH="1" flipV="1">
            <a:off x="11654204" y="3103762"/>
            <a:ext cx="1735992" cy="9345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판매자 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Q&amp;A)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7" name="TextBox 46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1" name="직선 연결선 5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623319"/>
            <a:ext cx="10276563" cy="709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6858000" y="2239031"/>
            <a:ext cx="4876800" cy="20762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801600" y="4453319"/>
            <a:ext cx="4495800" cy="918781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수정 페이지 에서도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40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줄 제한 기능 적용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H="1">
            <a:off x="11802208" y="3277157"/>
            <a:ext cx="12279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 flipV="1">
            <a:off x="13030202" y="3277157"/>
            <a:ext cx="2057398" cy="11761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32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판매자 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Q&amp;A)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35" name="TextBox 34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7" name="TextBox 46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1" name="직선 연결선 5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929" y="2552700"/>
            <a:ext cx="11794671" cy="712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085364" y="5449271"/>
            <a:ext cx="4868636" cy="1599229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첨부파일 다운로드 기능 구현예정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-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댓글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/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대댓글 작성 기능 구현예정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7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구매자 </a:t>
            </a:r>
            <a:r>
              <a:rPr lang="en-US" altLang="ko-KR" sz="6000" b="1" dirty="0">
                <a:latin typeface="Noto Sans KR" pitchFamily="34" charset="-127"/>
                <a:ea typeface="Noto Sans KR" pitchFamily="34" charset="-127"/>
              </a:rPr>
              <a:t>Q&amp;A)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47" name="TextBox 46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552700"/>
            <a:ext cx="12920858" cy="616593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7848600" y="7606521"/>
            <a:ext cx="2133600" cy="3563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359390" y="6011673"/>
            <a:ext cx="1676400" cy="19512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35" name="TextBox 34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37" name="직선 연결선 36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07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구매자 </a:t>
            </a:r>
            <a:r>
              <a:rPr lang="en-US" altLang="ko-KR" sz="6000" b="1" dirty="0">
                <a:latin typeface="Noto Sans KR" pitchFamily="34" charset="-127"/>
                <a:ea typeface="Noto Sans KR" pitchFamily="34" charset="-127"/>
              </a:rPr>
              <a:t>Q&amp;A)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47" name="TextBox 46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552700"/>
            <a:ext cx="12920858" cy="616593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7848600" y="7606521"/>
            <a:ext cx="2133600" cy="3563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359390" y="6011673"/>
            <a:ext cx="1676400" cy="19512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19800" y="4762500"/>
            <a:ext cx="4572000" cy="1840025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해당 계정으로 로그인 시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비공개로 설정된 다른 계정의 글은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제목과 작성자가 비공개로 표기되도록 구현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8362638" y="6580922"/>
            <a:ext cx="1" cy="4612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 flipV="1">
            <a:off x="8363416" y="7042197"/>
            <a:ext cx="570722" cy="5128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31" idx="1"/>
          </p:cNvCxnSpPr>
          <p:nvPr/>
        </p:nvCxnSpPr>
        <p:spPr>
          <a:xfrm flipH="1" flipV="1">
            <a:off x="11506200" y="5682512"/>
            <a:ext cx="853190" cy="13047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endCxn id="35" idx="3"/>
          </p:cNvCxnSpPr>
          <p:nvPr/>
        </p:nvCxnSpPr>
        <p:spPr>
          <a:xfrm flipH="1">
            <a:off x="10591800" y="5676901"/>
            <a:ext cx="914400" cy="56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8" name="TextBox 4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53" name="직선 연결선 52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22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구매자 </a:t>
            </a:r>
            <a:r>
              <a:rPr lang="en-US" altLang="ko-KR" sz="6000" b="1" dirty="0">
                <a:latin typeface="Noto Sans KR" pitchFamily="34" charset="-127"/>
                <a:ea typeface="Noto Sans KR" pitchFamily="34" charset="-127"/>
              </a:rPr>
              <a:t>Q&amp;A)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47" name="TextBox 46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696209"/>
            <a:ext cx="12026595" cy="7341337"/>
          </a:xfrm>
          <a:prstGeom prst="rect">
            <a:avLst/>
          </a:prstGeom>
        </p:spPr>
      </p:pic>
      <p:grpSp>
        <p:nvGrpSpPr>
          <p:cNvPr id="27" name="그룹 1007"/>
          <p:cNvGrpSpPr/>
          <p:nvPr/>
        </p:nvGrpSpPr>
        <p:grpSpPr>
          <a:xfrm>
            <a:off x="13182600" y="4229100"/>
            <a:ext cx="1447800" cy="1356211"/>
            <a:chOff x="16648012" y="3502778"/>
            <a:chExt cx="1125462" cy="1125849"/>
          </a:xfrm>
        </p:grpSpPr>
        <p:pic>
          <p:nvPicPr>
            <p:cNvPr id="28" name="Object 3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648012" y="3502778"/>
              <a:ext cx="1125462" cy="1125849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33" name="TextBox 32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6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구매자 </a:t>
            </a:r>
            <a:r>
              <a:rPr lang="en-US" altLang="ko-KR" sz="6000" b="1" dirty="0">
                <a:latin typeface="Noto Sans KR" pitchFamily="34" charset="-127"/>
                <a:ea typeface="Noto Sans KR" pitchFamily="34" charset="-127"/>
              </a:rPr>
              <a:t>Q&amp;A)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47" name="TextBox 46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696209"/>
            <a:ext cx="12026595" cy="7341337"/>
          </a:xfrm>
          <a:prstGeom prst="rect">
            <a:avLst/>
          </a:prstGeom>
        </p:spPr>
      </p:pic>
      <p:grpSp>
        <p:nvGrpSpPr>
          <p:cNvPr id="27" name="그룹 1007"/>
          <p:cNvGrpSpPr/>
          <p:nvPr/>
        </p:nvGrpSpPr>
        <p:grpSpPr>
          <a:xfrm>
            <a:off x="13182600" y="4229100"/>
            <a:ext cx="1447800" cy="1356211"/>
            <a:chOff x="16648012" y="3502778"/>
            <a:chExt cx="1125462" cy="1125849"/>
          </a:xfrm>
        </p:grpSpPr>
        <p:pic>
          <p:nvPicPr>
            <p:cNvPr id="28" name="Object 3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648012" y="3502778"/>
              <a:ext cx="1125462" cy="1125849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8534400" y="5600700"/>
            <a:ext cx="4648200" cy="1028962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조건문 사용하여 공개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/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비공개 기능 구현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10794458" y="5040044"/>
            <a:ext cx="496147" cy="5553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11290605" y="4991100"/>
            <a:ext cx="1891995" cy="317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38" name="TextBox 3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0" name="직선 연결선 3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35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구매자 </a:t>
            </a:r>
            <a:r>
              <a:rPr lang="en-US" altLang="ko-KR" sz="6000" b="1" dirty="0">
                <a:latin typeface="Noto Sans KR" pitchFamily="34" charset="-127"/>
                <a:ea typeface="Noto Sans KR" pitchFamily="34" charset="-127"/>
              </a:rPr>
              <a:t>Q&amp;A)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47" name="TextBox 46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039" y="3037816"/>
            <a:ext cx="13221658" cy="5458483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2192000" y="6438900"/>
            <a:ext cx="5029200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2" name="TextBox 41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4" name="직선 연결선 43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14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953000" y="3009900"/>
            <a:ext cx="124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itchFamily="34" charset="-127"/>
                <a:ea typeface="Noto Sans KR" pitchFamily="34" charset="-127"/>
              </a:rPr>
              <a:t> </a:t>
            </a:r>
            <a:endParaRPr lang="en-US" altLang="ko-KR" dirty="0" smtClean="0">
              <a:latin typeface="Noto Sans KR" pitchFamily="34" charset="-127"/>
              <a:ea typeface="Noto Sans KR" pitchFamily="34" charset="-127"/>
            </a:endParaRPr>
          </a:p>
          <a:p>
            <a:endParaRPr lang="ko-KR" altLang="en-US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773400" y="7521966"/>
            <a:ext cx="1905000" cy="6346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개발동기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0157" y="4056102"/>
            <a:ext cx="3612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-2. </a:t>
            </a:r>
            <a:r>
              <a:rPr lang="ko-KR" altLang="en-US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3000" b="1" dirty="0">
              <a:solidFill>
                <a:schemeClr val="bg1">
                  <a:lumMod val="75000"/>
                </a:schemeClr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0157" y="3141702"/>
            <a:ext cx="36122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-1. </a:t>
            </a:r>
            <a:r>
              <a:rPr lang="ko-KR" altLang="en-US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35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33" name="TextBox 32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01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02361" y="5696436"/>
              <a:ext cx="3200400" cy="48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프로젝트개요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35" name="직선 연결선 34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 rot="751129">
            <a:off x="5956903" y="3703508"/>
            <a:ext cx="11591925" cy="2466975"/>
            <a:chOff x="6316390" y="6111935"/>
            <a:chExt cx="11591925" cy="2466975"/>
          </a:xfrm>
        </p:grpSpPr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76111">
              <a:off x="6316390" y="6111935"/>
              <a:ext cx="11591925" cy="2466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직사각형 39"/>
            <p:cNvSpPr/>
            <p:nvPr/>
          </p:nvSpPr>
          <p:spPr>
            <a:xfrm rot="21398807">
              <a:off x="7712059" y="6651257"/>
              <a:ext cx="9253404" cy="813117"/>
            </a:xfrm>
            <a:prstGeom prst="rect">
              <a:avLst/>
            </a:prstGeom>
            <a:solidFill>
              <a:srgbClr val="FF0000">
                <a:alpha val="0"/>
              </a:srgbClr>
            </a:solidFill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267200" y="7277100"/>
            <a:ext cx="13632991" cy="1752600"/>
            <a:chOff x="4572000" y="7048500"/>
            <a:chExt cx="13632991" cy="1752600"/>
          </a:xfrm>
        </p:grpSpPr>
        <p:grpSp>
          <p:nvGrpSpPr>
            <p:cNvPr id="42" name="그룹 41"/>
            <p:cNvGrpSpPr/>
            <p:nvPr/>
          </p:nvGrpSpPr>
          <p:grpSpPr>
            <a:xfrm rot="21248389">
              <a:off x="4572000" y="7048500"/>
              <a:ext cx="13632991" cy="1752600"/>
              <a:chOff x="4419600" y="5295900"/>
              <a:chExt cx="13632991" cy="1752600"/>
            </a:xfrm>
          </p:grpSpPr>
          <p:pic>
            <p:nvPicPr>
              <p:cNvPr id="44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9600" y="5295900"/>
                <a:ext cx="13632991" cy="1752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5334000" y="5372100"/>
                <a:ext cx="9982200" cy="813117"/>
              </a:xfrm>
              <a:prstGeom prst="rect">
                <a:avLst/>
              </a:prstGeom>
              <a:solidFill>
                <a:srgbClr val="FF0000">
                  <a:alpha val="0"/>
                </a:srgbClr>
              </a:solidFill>
              <a:ln w="508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sp>
          <p:nvSpPr>
            <p:cNvPr id="43" name="모서리가 둥근 직사각형 42"/>
            <p:cNvSpPr/>
            <p:nvPr/>
          </p:nvSpPr>
          <p:spPr>
            <a:xfrm>
              <a:off x="15773400" y="7521966"/>
              <a:ext cx="1905000" cy="6346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571999" y="4398286"/>
            <a:ext cx="13097234" cy="3385208"/>
            <a:chOff x="5077808" y="4917158"/>
            <a:chExt cx="10991850" cy="18288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7808" y="4917158"/>
              <a:ext cx="10991850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5638800" y="5160757"/>
              <a:ext cx="9405804" cy="813117"/>
            </a:xfrm>
            <a:prstGeom prst="rect">
              <a:avLst/>
            </a:prstGeom>
            <a:solidFill>
              <a:srgbClr val="FF0000">
                <a:alpha val="0"/>
              </a:srgbClr>
            </a:solidFill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73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기술설</a:t>
            </a:r>
            <a:r>
              <a:rPr lang="ko-KR" altLang="en-US" sz="6000" b="1" dirty="0">
                <a:latin typeface="Noto Sans KR" pitchFamily="34" charset="-127"/>
                <a:ea typeface="Noto Sans KR" pitchFamily="34" charset="-127"/>
              </a:rPr>
              <a:t>명</a:t>
            </a:r>
            <a:r>
              <a:rPr lang="en-US" altLang="ko-KR" sz="6000" b="1" dirty="0" smtClean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구매자 </a:t>
            </a:r>
            <a:r>
              <a:rPr lang="en-US" altLang="ko-KR" sz="6000" b="1" dirty="0">
                <a:latin typeface="Noto Sans KR" pitchFamily="34" charset="-127"/>
                <a:ea typeface="Noto Sans KR" pitchFamily="34" charset="-127"/>
              </a:rPr>
              <a:t>Q&amp;A)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52400" y="3141702"/>
            <a:ext cx="4458630" cy="6497598"/>
            <a:chOff x="4001430" y="3141702"/>
            <a:chExt cx="4458630" cy="6497598"/>
          </a:xfrm>
        </p:grpSpPr>
        <p:sp>
          <p:nvSpPr>
            <p:cNvPr id="47" name="TextBox 46"/>
            <p:cNvSpPr txBox="1"/>
            <p:nvPr/>
          </p:nvSpPr>
          <p:spPr>
            <a:xfrm>
              <a:off x="4009617" y="561846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2-3-1.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메인페이지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91000" y="4878169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2-3.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기술설명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36357" y="4038285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2-2. ERD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3635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구조</a:t>
              </a:r>
              <a:r>
                <a:rPr lang="ko-KR" altLang="en-US" sz="3000" b="1" dirty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도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09617" y="6106442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2-3-2.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회원가입 로그인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09617" y="6617171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2-3-3.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재능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09617" y="7125197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2-3-4.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오프라인강의 판매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09617" y="7628288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2-3-5.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강의실 대여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01430" y="8116346"/>
              <a:ext cx="4458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2-3-6.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공지사항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9617" y="8613485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2-3-7. </a:t>
              </a:r>
              <a:r>
                <a:rPr lang="ko-KR" altLang="en-US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판매자</a:t>
              </a:r>
              <a:r>
                <a:rPr lang="en-US" altLang="ko-KR" sz="28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09617" y="9116080"/>
              <a:ext cx="4450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2-3-8. </a:t>
              </a:r>
              <a:r>
                <a:rPr lang="ko-KR" altLang="en-US" sz="2800" b="1" dirty="0" smtClean="0">
                  <a:latin typeface="Noto Sans KR" pitchFamily="34" charset="-127"/>
                  <a:ea typeface="Noto Sans KR" pitchFamily="34" charset="-127"/>
                </a:rPr>
                <a:t>구매자</a:t>
              </a:r>
              <a:r>
                <a:rPr lang="en-US" altLang="ko-KR" sz="2800" b="1" dirty="0" smtClean="0">
                  <a:latin typeface="Noto Sans KR" pitchFamily="34" charset="-127"/>
                  <a:ea typeface="Noto Sans KR" pitchFamily="34" charset="-127"/>
                </a:rPr>
                <a:t>Q&amp;A</a:t>
              </a:r>
              <a:endParaRPr lang="ko-KR" altLang="en-US" sz="28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039" y="3037816"/>
            <a:ext cx="13221658" cy="5458483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2192000" y="6438900"/>
            <a:ext cx="5029200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296400" y="8151508"/>
            <a:ext cx="3882082" cy="964572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solidFill>
              <a:schemeClr val="tx1"/>
            </a:solidFill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검색 시 검색한 키워드만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select</a:t>
            </a: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13178482" y="8116346"/>
            <a:ext cx="1528118" cy="555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14696236" y="7001528"/>
            <a:ext cx="10364" cy="11153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35" name="TextBox 34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02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프로젝트상세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1" name="직선 연결선 4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54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" y="-315"/>
            <a:ext cx="18285502" cy="102760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19800" y="3908900"/>
            <a:ext cx="457421" cy="2853359"/>
            <a:chOff x="6096000" y="3908900"/>
            <a:chExt cx="457421" cy="285335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898031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72600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667000" y="3619500"/>
            <a:ext cx="33894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0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03</a:t>
            </a:r>
            <a:endParaRPr lang="ko-KR" altLang="en-US" sz="21000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800" y="49149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진행프로세스</a:t>
            </a:r>
            <a:endParaRPr lang="ko-KR" altLang="en-US" sz="4800" b="1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61179" y="4108966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3-1. </a:t>
            </a:r>
            <a:r>
              <a:rPr lang="ko-KR" altLang="en-US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개발일정</a:t>
            </a:r>
            <a:endParaRPr lang="ko-KR" altLang="en-US" sz="3600" b="1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53800" y="5030569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3-2. </a:t>
            </a:r>
            <a:r>
              <a:rPr lang="ko-KR" altLang="en-US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개발환경</a:t>
            </a:r>
            <a:endParaRPr lang="ko-KR" altLang="en-US" sz="3600" b="1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53800" y="5944969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3-3. </a:t>
            </a:r>
            <a:r>
              <a:rPr lang="ko-KR" altLang="en-US" sz="3600" b="1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마치며</a:t>
            </a:r>
            <a:endParaRPr lang="ko-KR" altLang="en-US" sz="3600" b="1" dirty="0">
              <a:solidFill>
                <a:schemeClr val="bg1"/>
              </a:solidFill>
              <a:latin typeface="Noto Sans KR" pitchFamily="34" charset="-127"/>
              <a:ea typeface="Noto Sans K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70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81" name="그룹 80"/>
          <p:cNvGrpSpPr/>
          <p:nvPr/>
        </p:nvGrpSpPr>
        <p:grpSpPr>
          <a:xfrm>
            <a:off x="343830" y="3141702"/>
            <a:ext cx="3618570" cy="2290465"/>
            <a:chOff x="76200" y="3141702"/>
            <a:chExt cx="3618570" cy="2290465"/>
          </a:xfrm>
        </p:grpSpPr>
        <p:sp>
          <p:nvSpPr>
            <p:cNvPr id="82" name="TextBox 81"/>
            <p:cNvSpPr txBox="1"/>
            <p:nvPr/>
          </p:nvSpPr>
          <p:spPr>
            <a:xfrm>
              <a:off x="76200" y="4878169"/>
              <a:ext cx="3048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3-3.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팀원소개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2527" y="40561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3-2.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개발환경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2527" y="3141702"/>
              <a:ext cx="361224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3-1.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개발일정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개발일정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89" name="TextBox 88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03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진행프로세스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91" name="직선 연결선 90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403" y="2905869"/>
            <a:ext cx="819150" cy="866775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0463" y="6649809"/>
            <a:ext cx="819150" cy="866775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187" y="3771900"/>
            <a:ext cx="819150" cy="866775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0463" y="5691867"/>
            <a:ext cx="819150" cy="866775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0463" y="4733925"/>
            <a:ext cx="819150" cy="866775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4419600" y="3086100"/>
            <a:ext cx="64770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430000" y="3950676"/>
            <a:ext cx="64770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419600" y="4914900"/>
            <a:ext cx="64770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1430000" y="5905500"/>
            <a:ext cx="64770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419600" y="6819900"/>
            <a:ext cx="64770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652609" y="40767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2023.02.01 ~ 02.03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472009" y="407813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데이터베이스 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ERD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 설계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24597" y="5066212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2023.02.20 ~ 02.27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225762" y="5069082"/>
            <a:ext cx="3259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회원가입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개인 인덱스 개발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55077" y="3208438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2023.01.30 ~ 02.01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71233" y="3208444"/>
            <a:ext cx="1222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과제선정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424597" y="6908224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2023.04.04 ~ </a:t>
            </a:r>
            <a:r>
              <a:rPr lang="en-US" altLang="ko-KR" sz="2000" b="1" dirty="0" err="1" smtClean="0">
                <a:latin typeface="Noto Sans KR" pitchFamily="34" charset="-127"/>
                <a:ea typeface="Noto Sans KR" pitchFamily="34" charset="-127"/>
              </a:rPr>
              <a:t>ing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40752" y="6908230"/>
            <a:ext cx="36558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MVC2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모델 적용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  <a:p>
            <a:r>
              <a:rPr lang="ko-KR" altLang="en-US" sz="2000" b="1" dirty="0" err="1" smtClean="0">
                <a:latin typeface="Noto Sans KR" pitchFamily="34" charset="-127"/>
                <a:ea typeface="Noto Sans KR" pitchFamily="34" charset="-127"/>
              </a:rPr>
              <a:t>판매등록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개인 인덱스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</a:t>
            </a:r>
          </a:p>
          <a:p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서비스 상세페이지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 </a:t>
            </a:r>
          </a:p>
          <a:p>
            <a:r>
              <a:rPr lang="ko-KR" altLang="en-US" sz="2000" b="1" dirty="0" err="1" smtClean="0">
                <a:latin typeface="Noto Sans KR" pitchFamily="34" charset="-127"/>
                <a:ea typeface="Noto Sans KR" pitchFamily="34" charset="-127"/>
              </a:rPr>
              <a:t>마이페이지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 개발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669887" y="5973949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2023.03.20 ~ 04.04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472009" y="5973949"/>
            <a:ext cx="3799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메인 인덱스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로그인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</a:t>
            </a:r>
          </a:p>
          <a:p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게시판 개발</a:t>
            </a:r>
            <a:r>
              <a:rPr lang="en-US" altLang="ko-KR" sz="2000" b="1" dirty="0" smtClean="0">
                <a:latin typeface="Noto Sans KR" pitchFamily="34" charset="-127"/>
                <a:ea typeface="Noto Sans KR" pitchFamily="34" charset="-127"/>
              </a:rPr>
              <a:t>, ERD </a:t>
            </a:r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중간 수정</a:t>
            </a:r>
            <a:endParaRPr lang="ko-KR" altLang="en-US" sz="2000" b="1" dirty="0">
              <a:latin typeface="Noto Sans KR" pitchFamily="34" charset="-127"/>
              <a:ea typeface="Noto Sans K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87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81" name="그룹 80"/>
          <p:cNvGrpSpPr/>
          <p:nvPr/>
        </p:nvGrpSpPr>
        <p:grpSpPr>
          <a:xfrm>
            <a:off x="343830" y="3141702"/>
            <a:ext cx="3618570" cy="2290465"/>
            <a:chOff x="76200" y="3141702"/>
            <a:chExt cx="3618570" cy="2290465"/>
          </a:xfrm>
        </p:grpSpPr>
        <p:sp>
          <p:nvSpPr>
            <p:cNvPr id="82" name="TextBox 81"/>
            <p:cNvSpPr txBox="1"/>
            <p:nvPr/>
          </p:nvSpPr>
          <p:spPr>
            <a:xfrm>
              <a:off x="76200" y="4878169"/>
              <a:ext cx="3048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3-3.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팀원소개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2527" y="3979158"/>
              <a:ext cx="3612243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3-2.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개발환경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252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3-1.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개발일정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개발환경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18" name="TextBox 1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03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진행프로세스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5257800" y="3438525"/>
            <a:ext cx="4679044" cy="790575"/>
            <a:chOff x="5257800" y="3188583"/>
            <a:chExt cx="4679044" cy="7905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7800" y="3188583"/>
              <a:ext cx="885825" cy="79057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324601" y="32941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latin typeface="Noto Sans KR" pitchFamily="34" charset="-127"/>
                  <a:ea typeface="Noto Sans KR" pitchFamily="34" charset="-127"/>
                </a:rPr>
                <a:t>Back-End</a:t>
              </a:r>
              <a:endParaRPr lang="ko-KR" altLang="en-US" sz="30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257800" y="5000625"/>
            <a:ext cx="4679044" cy="828675"/>
            <a:chOff x="5257800" y="4463831"/>
            <a:chExt cx="4679044" cy="8286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7800" y="4463831"/>
              <a:ext cx="866775" cy="82867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324601" y="4599216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latin typeface="Noto Sans KR" pitchFamily="34" charset="-127"/>
                  <a:ea typeface="Noto Sans KR" pitchFamily="34" charset="-127"/>
                </a:rPr>
                <a:t>Front-End</a:t>
              </a:r>
              <a:endParaRPr lang="ko-KR" altLang="en-US" sz="30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262562" y="6572250"/>
            <a:ext cx="4674662" cy="857250"/>
            <a:chOff x="5262562" y="5713914"/>
            <a:chExt cx="4674662" cy="8572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2562" y="5713914"/>
              <a:ext cx="876300" cy="85725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324981" y="5845629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latin typeface="Noto Sans KR" pitchFamily="34" charset="-127"/>
                  <a:ea typeface="Noto Sans KR" pitchFamily="34" charset="-127"/>
                </a:rPr>
                <a:t>Tool</a:t>
              </a:r>
              <a:endParaRPr lang="ko-KR" altLang="en-US" sz="30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04377" y="8059373"/>
            <a:ext cx="4732466" cy="970327"/>
            <a:chOff x="5204377" y="6896100"/>
            <a:chExt cx="4732466" cy="97032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4377" y="6896100"/>
              <a:ext cx="1044023" cy="970327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324600" y="7064829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latin typeface="Noto Sans KR" pitchFamily="34" charset="-127"/>
                  <a:ea typeface="Noto Sans KR" pitchFamily="34" charset="-127"/>
                </a:rPr>
                <a:t>ETC</a:t>
              </a:r>
              <a:endParaRPr lang="ko-KR" altLang="en-US" sz="30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35" name="그룹 1001"/>
          <p:cNvGrpSpPr/>
          <p:nvPr/>
        </p:nvGrpSpPr>
        <p:grpSpPr>
          <a:xfrm>
            <a:off x="14823906" y="5095555"/>
            <a:ext cx="1733571" cy="618056"/>
            <a:chOff x="5889158" y="5242489"/>
            <a:chExt cx="1733571" cy="618056"/>
          </a:xfrm>
        </p:grpSpPr>
        <p:pic>
          <p:nvPicPr>
            <p:cNvPr id="36" name="Object 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89158" y="5242489"/>
              <a:ext cx="1733571" cy="618056"/>
            </a:xfrm>
            <a:prstGeom prst="rect">
              <a:avLst/>
            </a:prstGeom>
          </p:spPr>
        </p:pic>
      </p:grpSp>
      <p:grpSp>
        <p:nvGrpSpPr>
          <p:cNvPr id="37" name="그룹 1006"/>
          <p:cNvGrpSpPr/>
          <p:nvPr/>
        </p:nvGrpSpPr>
        <p:grpSpPr>
          <a:xfrm>
            <a:off x="9184909" y="3158932"/>
            <a:ext cx="857162" cy="1109800"/>
            <a:chOff x="5887038" y="4004486"/>
            <a:chExt cx="857162" cy="1109800"/>
          </a:xfrm>
        </p:grpSpPr>
        <p:pic>
          <p:nvPicPr>
            <p:cNvPr id="38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7038" y="4004486"/>
              <a:ext cx="857162" cy="1109800"/>
            </a:xfrm>
            <a:prstGeom prst="rect">
              <a:avLst/>
            </a:prstGeom>
          </p:spPr>
        </p:pic>
      </p:grpSp>
      <p:grpSp>
        <p:nvGrpSpPr>
          <p:cNvPr id="39" name="그룹 1026"/>
          <p:cNvGrpSpPr/>
          <p:nvPr/>
        </p:nvGrpSpPr>
        <p:grpSpPr>
          <a:xfrm>
            <a:off x="11928109" y="3064950"/>
            <a:ext cx="1037731" cy="1160782"/>
            <a:chOff x="7662521" y="3580902"/>
            <a:chExt cx="1037731" cy="1160782"/>
          </a:xfrm>
        </p:grpSpPr>
        <p:pic>
          <p:nvPicPr>
            <p:cNvPr id="40" name="Object 8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2521" y="3580902"/>
              <a:ext cx="1037731" cy="1160782"/>
            </a:xfrm>
            <a:prstGeom prst="rect">
              <a:avLst/>
            </a:prstGeom>
          </p:spPr>
        </p:pic>
      </p:grpSp>
      <p:grpSp>
        <p:nvGrpSpPr>
          <p:cNvPr id="41" name="그룹 1028"/>
          <p:cNvGrpSpPr/>
          <p:nvPr/>
        </p:nvGrpSpPr>
        <p:grpSpPr>
          <a:xfrm>
            <a:off x="10327909" y="3082732"/>
            <a:ext cx="1174839" cy="1280273"/>
            <a:chOff x="6546520" y="3933018"/>
            <a:chExt cx="1174839" cy="1280273"/>
          </a:xfrm>
        </p:grpSpPr>
        <p:pic>
          <p:nvPicPr>
            <p:cNvPr id="42" name="Object 9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6520" y="3933018"/>
              <a:ext cx="1174839" cy="1280273"/>
            </a:xfrm>
            <a:prstGeom prst="rect">
              <a:avLst/>
            </a:prstGeom>
          </p:spPr>
        </p:pic>
      </p:grpSp>
      <p:grpSp>
        <p:nvGrpSpPr>
          <p:cNvPr id="43" name="그룹 1029"/>
          <p:cNvGrpSpPr/>
          <p:nvPr/>
        </p:nvGrpSpPr>
        <p:grpSpPr>
          <a:xfrm>
            <a:off x="15204709" y="3235132"/>
            <a:ext cx="971967" cy="984590"/>
            <a:chOff x="10396632" y="5139130"/>
            <a:chExt cx="971967" cy="984590"/>
          </a:xfrm>
        </p:grpSpPr>
        <p:pic>
          <p:nvPicPr>
            <p:cNvPr id="44" name="Object 9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6632" y="5139130"/>
              <a:ext cx="971967" cy="984590"/>
            </a:xfrm>
            <a:prstGeom prst="rect">
              <a:avLst/>
            </a:prstGeom>
          </p:spPr>
        </p:pic>
      </p:grpSp>
      <p:grpSp>
        <p:nvGrpSpPr>
          <p:cNvPr id="45" name="그룹 1019"/>
          <p:cNvGrpSpPr/>
          <p:nvPr/>
        </p:nvGrpSpPr>
        <p:grpSpPr>
          <a:xfrm>
            <a:off x="12048750" y="5000250"/>
            <a:ext cx="905250" cy="905250"/>
            <a:chOff x="13415891" y="4898640"/>
            <a:chExt cx="905250" cy="905250"/>
          </a:xfrm>
        </p:grpSpPr>
        <p:pic>
          <p:nvPicPr>
            <p:cNvPr id="46" name="Object 6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15891" y="4898640"/>
              <a:ext cx="905250" cy="905250"/>
            </a:xfrm>
            <a:prstGeom prst="rect">
              <a:avLst/>
            </a:prstGeom>
          </p:spPr>
        </p:pic>
      </p:grpSp>
      <p:grpSp>
        <p:nvGrpSpPr>
          <p:cNvPr id="47" name="그룹 1020"/>
          <p:cNvGrpSpPr/>
          <p:nvPr/>
        </p:nvGrpSpPr>
        <p:grpSpPr>
          <a:xfrm>
            <a:off x="9106057" y="4776452"/>
            <a:ext cx="936014" cy="1281448"/>
            <a:chOff x="12509039" y="3551690"/>
            <a:chExt cx="936014" cy="1281448"/>
          </a:xfrm>
        </p:grpSpPr>
        <p:pic>
          <p:nvPicPr>
            <p:cNvPr id="48" name="Object 6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09039" y="3551690"/>
              <a:ext cx="936014" cy="1281448"/>
            </a:xfrm>
            <a:prstGeom prst="rect">
              <a:avLst/>
            </a:prstGeom>
          </p:spPr>
        </p:pic>
      </p:grpSp>
      <p:grpSp>
        <p:nvGrpSpPr>
          <p:cNvPr id="49" name="그룹 1021"/>
          <p:cNvGrpSpPr/>
          <p:nvPr/>
        </p:nvGrpSpPr>
        <p:grpSpPr>
          <a:xfrm>
            <a:off x="10618434" y="4843759"/>
            <a:ext cx="828501" cy="1137941"/>
            <a:chOff x="13469898" y="3597296"/>
            <a:chExt cx="828501" cy="1137941"/>
          </a:xfrm>
        </p:grpSpPr>
        <p:pic>
          <p:nvPicPr>
            <p:cNvPr id="50" name="Object 7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69898" y="3597296"/>
              <a:ext cx="828501" cy="1137941"/>
            </a:xfrm>
            <a:prstGeom prst="rect">
              <a:avLst/>
            </a:prstGeom>
          </p:spPr>
        </p:pic>
      </p:grpSp>
      <p:grpSp>
        <p:nvGrpSpPr>
          <p:cNvPr id="51" name="그룹 1022"/>
          <p:cNvGrpSpPr/>
          <p:nvPr/>
        </p:nvGrpSpPr>
        <p:grpSpPr>
          <a:xfrm>
            <a:off x="13433859" y="4838700"/>
            <a:ext cx="1075438" cy="1158164"/>
            <a:chOff x="14339110" y="3635131"/>
            <a:chExt cx="1075438" cy="1158164"/>
          </a:xfrm>
        </p:grpSpPr>
        <p:pic>
          <p:nvPicPr>
            <p:cNvPr id="52" name="Object 7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39110" y="3635131"/>
              <a:ext cx="1075438" cy="1158164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90170" y="3217115"/>
            <a:ext cx="1533525" cy="10191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67800" y="6518978"/>
            <a:ext cx="1069663" cy="1139122"/>
          </a:xfrm>
          <a:prstGeom prst="rect">
            <a:avLst/>
          </a:prstGeom>
        </p:spPr>
      </p:pic>
      <p:pic>
        <p:nvPicPr>
          <p:cNvPr id="1026" name="Picture 2" descr="자동 완성 MySQL 워크벤치를 활성화하는 방법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678" y="6491654"/>
            <a:ext cx="1137599" cy="113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blime · GitHub Topics · GitHub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691" y="6610454"/>
            <a:ext cx="16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sual Studio Code 설치하기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429" y="6610454"/>
            <a:ext cx="214285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94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81" name="그룹 80"/>
          <p:cNvGrpSpPr/>
          <p:nvPr/>
        </p:nvGrpSpPr>
        <p:grpSpPr>
          <a:xfrm>
            <a:off x="343830" y="3141702"/>
            <a:ext cx="3618570" cy="2306598"/>
            <a:chOff x="76200" y="3141702"/>
            <a:chExt cx="3618570" cy="2306598"/>
          </a:xfrm>
        </p:grpSpPr>
        <p:sp>
          <p:nvSpPr>
            <p:cNvPr id="82" name="TextBox 81"/>
            <p:cNvSpPr txBox="1"/>
            <p:nvPr/>
          </p:nvSpPr>
          <p:spPr>
            <a:xfrm>
              <a:off x="76200" y="4817358"/>
              <a:ext cx="30480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3-3. </a:t>
              </a:r>
              <a:r>
                <a:rPr lang="ko-KR" altLang="en-US" sz="3500" b="1" dirty="0" smtClean="0">
                  <a:solidFill>
                    <a:srgbClr val="7030A0"/>
                  </a:solidFill>
                  <a:latin typeface="Noto Sans KR" pitchFamily="34" charset="-127"/>
                  <a:ea typeface="Noto Sans KR" pitchFamily="34" charset="-127"/>
                </a:rPr>
                <a:t>팀원소개</a:t>
              </a:r>
              <a:endParaRPr lang="ko-KR" altLang="en-US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2527" y="3979158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3-2.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개발환경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2527" y="3141702"/>
              <a:ext cx="3612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3-1. </a:t>
              </a:r>
              <a:r>
                <a:rPr lang="ko-KR" altLang="en-US" sz="3000" b="1" dirty="0" smtClean="0">
                  <a:solidFill>
                    <a:schemeClr val="bg1">
                      <a:lumMod val="7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개발일정</a:t>
              </a:r>
              <a:endParaRPr lang="ko-KR" altLang="en-US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4343400" y="1104900"/>
            <a:ext cx="975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팀원소개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18" name="TextBox 17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03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02361" y="5696436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진행프로세스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776" y="7060224"/>
            <a:ext cx="149542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3419475"/>
            <a:ext cx="11811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325880"/>
            <a:ext cx="12001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826368" y="3179884"/>
            <a:ext cx="838200" cy="389007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noFill/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rgbClr val="FF0000"/>
                </a:solidFill>
                <a:latin typeface="Noto Sans KR" pitchFamily="34" charset="-127"/>
                <a:ea typeface="Noto Sans KR" pitchFamily="34" charset="-127"/>
              </a:rPr>
              <a:t>팀장</a:t>
            </a:r>
            <a:endParaRPr lang="en-US" altLang="ko-KR" sz="2000" b="1" dirty="0" smtClean="0">
              <a:solidFill>
                <a:srgbClr val="FF000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15000" y="4515572"/>
            <a:ext cx="1066800" cy="389007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noFill/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박재</a:t>
            </a:r>
            <a:r>
              <a:rPr lang="ko-KR" altLang="en-US" sz="2000" b="1" dirty="0">
                <a:latin typeface="Noto Sans KR" pitchFamily="34" charset="-127"/>
                <a:ea typeface="Noto Sans KR" pitchFamily="34" charset="-127"/>
              </a:rPr>
              <a:t>혁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15000" y="6375096"/>
            <a:ext cx="1066800" cy="389007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noFill/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서우혁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03276" y="8351907"/>
            <a:ext cx="1066800" cy="389007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noFill/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2000" b="1" dirty="0" smtClean="0">
                <a:latin typeface="Noto Sans KR" pitchFamily="34" charset="-127"/>
                <a:ea typeface="Noto Sans KR" pitchFamily="34" charset="-127"/>
              </a:rPr>
              <a:t>유재선</a:t>
            </a:r>
            <a:endParaRPr lang="en-US" altLang="ko-KR" sz="20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89202" y="4126565"/>
            <a:ext cx="3953608" cy="389007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noFill/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재능 판매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공지사항</a:t>
            </a:r>
            <a:endParaRPr lang="en-US" altLang="ko-KR" sz="2400" b="1" dirty="0" smtClean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00192" y="5973579"/>
            <a:ext cx="3953608" cy="389007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noFill/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장소 대여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, 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구매자 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Q&amp;A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89201" y="7962900"/>
            <a:ext cx="4926551" cy="389007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noFill/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오프라인 강의 판매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,  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판매자 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2204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V="1">
            <a:off x="3178748" y="3124200"/>
            <a:ext cx="11901003" cy="3810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3178747" y="6972300"/>
            <a:ext cx="11901003" cy="3810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05200" y="3314700"/>
            <a:ext cx="11125200" cy="3505200"/>
          </a:xfrm>
          <a:prstGeom prst="rect">
            <a:avLst/>
          </a:prstGeom>
          <a:solidFill>
            <a:schemeClr val="bg1">
              <a:alpha val="85000"/>
            </a:schemeClr>
          </a:solidFill>
          <a:ln w="38100" cap="rnd">
            <a:noFill/>
            <a:round/>
          </a:ln>
          <a:effectLst>
            <a:outerShdw blurRad="1270000" sx="1000" sy="1000" algn="ctr" rotWithShape="0">
              <a:srgbClr val="000000">
                <a:alpha val="0"/>
              </a:srgbClr>
            </a:outerShdw>
          </a:effectLst>
        </p:spPr>
        <p:txBody>
          <a:bodyPr wrap="square" lIns="46800" tIns="46800" rIns="46800" rtlCol="0" anchor="ctr" anchorCtr="0">
            <a:noAutofit/>
          </a:bodyPr>
          <a:lstStyle/>
          <a:p>
            <a:pPr algn="ctr"/>
            <a:r>
              <a:rPr lang="ko-KR" altLang="en-US" sz="13800" b="1" dirty="0" smtClean="0">
                <a:latin typeface="Noto Sans KR" pitchFamily="34" charset="-127"/>
                <a:ea typeface="Noto Sans KR" pitchFamily="34" charset="-127"/>
              </a:rPr>
              <a:t>감사합니</a:t>
            </a:r>
            <a:r>
              <a:rPr lang="ko-KR" altLang="en-US" sz="13800" b="1" dirty="0">
                <a:latin typeface="Noto Sans KR" pitchFamily="34" charset="-127"/>
                <a:ea typeface="Noto Sans KR" pitchFamily="34" charset="-127"/>
              </a:rPr>
              <a:t>다</a:t>
            </a:r>
            <a:endParaRPr lang="en-US" altLang="ko-KR" sz="13800" b="1" dirty="0" smtClean="0">
              <a:latin typeface="Noto Sans KR" pitchFamily="34" charset="-127"/>
              <a:ea typeface="Noto Sans KR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419600" y="2628900"/>
            <a:ext cx="1303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만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20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세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~59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세 남녀 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4,500</a:t>
            </a:r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명 대상 설문조사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305800" y="3848100"/>
            <a:ext cx="5410200" cy="2337375"/>
            <a:chOff x="8305800" y="3848100"/>
            <a:chExt cx="5410200" cy="233737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500" y="4314825"/>
              <a:ext cx="1409700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0096500" y="5600700"/>
              <a:ext cx="16144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itchFamily="34" charset="-127"/>
                  <a:ea typeface="Noto Sans KR" pitchFamily="34" charset="-127"/>
                </a:rPr>
                <a:t>96.9%</a:t>
              </a:r>
              <a:endPara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305800" y="3848100"/>
              <a:ext cx="541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Noto Sans KR" pitchFamily="34" charset="-127"/>
                  <a:ea typeface="Noto Sans KR" pitchFamily="34" charset="-127"/>
                </a:rPr>
                <a:t>스마트러닝 학습 후 업무 역량 향상 경험</a:t>
              </a:r>
              <a:endParaRPr lang="en-US" altLang="ko-KR" sz="2400" b="1" dirty="0" smtClean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324600" y="6891635"/>
            <a:ext cx="9296400" cy="2718375"/>
            <a:chOff x="6324600" y="6891635"/>
            <a:chExt cx="9296400" cy="2718375"/>
          </a:xfrm>
        </p:grpSpPr>
        <p:sp>
          <p:nvSpPr>
            <p:cNvPr id="35" name="TextBox 34"/>
            <p:cNvSpPr txBox="1"/>
            <p:nvPr/>
          </p:nvSpPr>
          <p:spPr>
            <a:xfrm>
              <a:off x="8763000" y="6891635"/>
              <a:ext cx="4419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Noto Sans KR" pitchFamily="34" charset="-127"/>
                  <a:ea typeface="Noto Sans KR" pitchFamily="34" charset="-127"/>
                </a:rPr>
                <a:t>온</a:t>
              </a:r>
              <a:r>
                <a:rPr lang="en-US" altLang="ko-KR" sz="2400" b="1" dirty="0" smtClean="0">
                  <a:latin typeface="Noto Sans KR" pitchFamily="34" charset="-127"/>
                  <a:ea typeface="Noto Sans KR" pitchFamily="34" charset="-127"/>
                </a:rPr>
                <a:t>&amp;</a:t>
              </a:r>
              <a:r>
                <a:rPr lang="ko-KR" altLang="en-US" sz="2400" b="1" dirty="0" smtClean="0">
                  <a:latin typeface="Noto Sans KR" pitchFamily="34" charset="-127"/>
                  <a:ea typeface="Noto Sans KR" pitchFamily="34" charset="-127"/>
                </a:rPr>
                <a:t>오프라인 자기계발 학습 동향</a:t>
              </a:r>
              <a:endParaRPr lang="en-US" altLang="ko-KR" sz="2400" b="1" dirty="0" smtClean="0">
                <a:latin typeface="Noto Sans KR" pitchFamily="34" charset="-127"/>
                <a:ea typeface="Noto Sans KR" pitchFamily="34" charset="-127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6324600" y="7625859"/>
              <a:ext cx="9296400" cy="1984151"/>
              <a:chOff x="6324600" y="7625859"/>
              <a:chExt cx="9296400" cy="1984151"/>
            </a:xfrm>
          </p:grpSpPr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4600" y="7848600"/>
                <a:ext cx="1438275" cy="140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01750" y="7870937"/>
                <a:ext cx="1314450" cy="14560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34600" y="7848600"/>
                <a:ext cx="1457325" cy="140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6324600" y="9025235"/>
                <a:ext cx="152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KR" pitchFamily="34" charset="-127"/>
                    <a:ea typeface="Noto Sans KR" pitchFamily="34" charset="-127"/>
                  </a:rPr>
                  <a:t>50.4%</a:t>
                </a:r>
                <a:endParaRPr lang="ko-KR" altLang="en-US" sz="3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itchFamily="34" charset="-127"/>
                  <a:ea typeface="Noto Sans KR" pitchFamily="34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0134600" y="9025235"/>
                <a:ext cx="152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KR" pitchFamily="34" charset="-127"/>
                    <a:ea typeface="Noto Sans KR" pitchFamily="34" charset="-127"/>
                  </a:rPr>
                  <a:t>33.2%</a:t>
                </a:r>
                <a:endParaRPr lang="ko-KR" altLang="en-US" sz="3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itchFamily="34" charset="-127"/>
                  <a:ea typeface="Noto Sans KR" pitchFamily="34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3958888" y="9025235"/>
                <a:ext cx="152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KR" pitchFamily="34" charset="-127"/>
                    <a:ea typeface="Noto Sans KR" pitchFamily="34" charset="-127"/>
                  </a:rPr>
                  <a:t>16.4%</a:t>
                </a:r>
                <a:endParaRPr lang="ko-KR" altLang="en-US" sz="3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KR" pitchFamily="34" charset="-127"/>
                  <a:ea typeface="Noto Sans KR" pitchFamily="34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477000" y="7625859"/>
                <a:ext cx="13335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 smtClean="0">
                    <a:solidFill>
                      <a:schemeClr val="bg1">
                        <a:lumMod val="50000"/>
                      </a:schemeClr>
                    </a:solidFill>
                    <a:latin typeface="Noto Sans KR" pitchFamily="34" charset="-127"/>
                    <a:ea typeface="Noto Sans KR" pitchFamily="34" charset="-127"/>
                  </a:rPr>
                  <a:t>일과시간</a:t>
                </a:r>
                <a:endPara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Noto Sans KR" pitchFamily="34" charset="-127"/>
                  <a:ea typeface="Noto Sans KR" pitchFamily="34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0248900" y="7630027"/>
                <a:ext cx="13335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 smtClean="0">
                    <a:solidFill>
                      <a:schemeClr val="bg1">
                        <a:lumMod val="50000"/>
                      </a:schemeClr>
                    </a:solidFill>
                    <a:latin typeface="Noto Sans KR" pitchFamily="34" charset="-127"/>
                    <a:ea typeface="Noto Sans KR" pitchFamily="34" charset="-127"/>
                  </a:rPr>
                  <a:t>통근시간</a:t>
                </a:r>
                <a:endPara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Noto Sans KR" pitchFamily="34" charset="-127"/>
                  <a:ea typeface="Noto Sans KR" pitchFamily="34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868400" y="7638990"/>
                <a:ext cx="1752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 smtClean="0">
                    <a:solidFill>
                      <a:schemeClr val="bg1">
                        <a:lumMod val="50000"/>
                      </a:schemeClr>
                    </a:solidFill>
                    <a:latin typeface="Noto Sans KR" pitchFamily="34" charset="-127"/>
                    <a:ea typeface="Noto Sans KR" pitchFamily="34" charset="-127"/>
                  </a:rPr>
                  <a:t>심야 및 휴일</a:t>
                </a:r>
                <a:endPara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Noto Sans KR" pitchFamily="34" charset="-127"/>
                  <a:ea typeface="Noto Sans KR" pitchFamily="34" charset="-127"/>
                </a:endParaRPr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0157" y="4056102"/>
            <a:ext cx="3612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-2. </a:t>
            </a:r>
            <a:r>
              <a:rPr lang="ko-KR" altLang="en-US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3000" b="1" dirty="0">
              <a:solidFill>
                <a:schemeClr val="bg1">
                  <a:lumMod val="75000"/>
                </a:schemeClr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0157" y="3141702"/>
            <a:ext cx="36122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-1. </a:t>
            </a:r>
            <a:r>
              <a:rPr lang="ko-KR" altLang="en-US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35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40" name="TextBox 39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01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02361" y="5696436"/>
              <a:ext cx="3200400" cy="48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프로젝트개요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42" name="직선 연결선 41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4071652" y="608198"/>
            <a:ext cx="43148" cy="9271840"/>
            <a:chOff x="5107383" y="608198"/>
            <a:chExt cx="43148" cy="927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953000" y="3009900"/>
            <a:ext cx="124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KR" pitchFamily="34" charset="-127"/>
                <a:ea typeface="Noto Sans KR" pitchFamily="34" charset="-127"/>
              </a:rPr>
              <a:t> </a:t>
            </a:r>
            <a:endParaRPr lang="en-US" altLang="ko-KR" dirty="0" smtClean="0">
              <a:latin typeface="Noto Sans KR" pitchFamily="34" charset="-127"/>
              <a:ea typeface="Noto Sans KR" pitchFamily="34" charset="-127"/>
            </a:endParaRPr>
          </a:p>
          <a:p>
            <a:endParaRPr lang="ko-KR" altLang="en-US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5697200" y="6185217"/>
            <a:ext cx="1905000" cy="6346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86" y="5268004"/>
            <a:ext cx="2074014" cy="1880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877765" y="5977464"/>
            <a:ext cx="4524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Noto Sans KR" pitchFamily="34" charset="-127"/>
                <a:ea typeface="Noto Sans KR" pitchFamily="34" charset="-127"/>
              </a:rPr>
              <a:t>현재 자기계발을 위한 사이트들은</a:t>
            </a:r>
            <a:r>
              <a:rPr lang="en-US" altLang="ko-KR" sz="2400" b="1" dirty="0" smtClean="0">
                <a:latin typeface="Noto Sans KR" pitchFamily="34" charset="-127"/>
                <a:ea typeface="Noto Sans KR" pitchFamily="34" charset="-127"/>
              </a:rPr>
              <a:t>?</a:t>
            </a:r>
            <a:endParaRPr lang="ko-KR" altLang="en-US" sz="24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43400" y="1104900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개발동기</a:t>
            </a:r>
            <a:endParaRPr lang="ko-KR" altLang="en-US" sz="6000" b="1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0157" y="4056102"/>
            <a:ext cx="3612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-2. </a:t>
            </a:r>
            <a:r>
              <a:rPr lang="ko-KR" altLang="en-US" sz="3000" b="1" dirty="0" smtClean="0">
                <a:solidFill>
                  <a:schemeClr val="bg1">
                    <a:lumMod val="75000"/>
                  </a:schemeClr>
                </a:solidFill>
                <a:latin typeface="Noto Sans KR" pitchFamily="34" charset="-127"/>
                <a:ea typeface="Noto Sans KR" pitchFamily="34" charset="-127"/>
              </a:rPr>
              <a:t>기획의도</a:t>
            </a:r>
            <a:endParaRPr lang="ko-KR" altLang="en-US" sz="3000" b="1" dirty="0">
              <a:solidFill>
                <a:schemeClr val="bg1">
                  <a:lumMod val="75000"/>
                </a:schemeClr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0157" y="3141702"/>
            <a:ext cx="36122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1</a:t>
            </a:r>
            <a:r>
              <a:rPr lang="en-US" altLang="ko-KR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-1. </a:t>
            </a:r>
            <a:r>
              <a:rPr lang="ko-KR" altLang="en-US" sz="3500" b="1" dirty="0" smtClean="0">
                <a:solidFill>
                  <a:srgbClr val="7030A0"/>
                </a:solidFill>
                <a:latin typeface="Noto Sans KR" pitchFamily="34" charset="-127"/>
                <a:ea typeface="Noto Sans KR" pitchFamily="34" charset="-127"/>
              </a:rPr>
              <a:t>개발동기</a:t>
            </a:r>
            <a:endParaRPr lang="ko-KR" altLang="en-US" sz="3500" b="1" dirty="0">
              <a:solidFill>
                <a:srgbClr val="7030A0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28600" y="952500"/>
            <a:ext cx="4621762" cy="1323439"/>
            <a:chOff x="380999" y="5118437"/>
            <a:chExt cx="4621762" cy="1323439"/>
          </a:xfrm>
        </p:grpSpPr>
        <p:sp>
          <p:nvSpPr>
            <p:cNvPr id="22" name="TextBox 21"/>
            <p:cNvSpPr txBox="1"/>
            <p:nvPr/>
          </p:nvSpPr>
          <p:spPr>
            <a:xfrm>
              <a:off x="380999" y="5118437"/>
              <a:ext cx="14213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 smtClean="0">
                  <a:latin typeface="Noto Sans KR" panose="020B0500000000000000" pitchFamily="34" charset="-127"/>
                  <a:ea typeface="Noto Sans KR" panose="020B0500000000000000" pitchFamily="34" charset="-127"/>
                </a:rPr>
                <a:t>01</a:t>
              </a:r>
              <a:endParaRPr lang="ko-KR" altLang="en-US" sz="6000" b="1" dirty="0">
                <a:latin typeface="Noto Sans KR" pitchFamily="34" charset="-127"/>
                <a:ea typeface="Noto Sans KR" pitchFamily="34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02361" y="5696436"/>
              <a:ext cx="3200400" cy="48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latin typeface="Noto Sans KR" pitchFamily="34" charset="-127"/>
                  <a:ea typeface="Noto Sans KR" pitchFamily="34" charset="-127"/>
                </a:rPr>
                <a:t>프로젝트개요</a:t>
              </a:r>
              <a:endParaRPr lang="ko-KR" altLang="en-US" sz="3200" b="1" dirty="0">
                <a:latin typeface="Noto Sans KR" pitchFamily="34" charset="-127"/>
                <a:ea typeface="Noto Sans KR" pitchFamily="34" charset="-127"/>
              </a:endParaRPr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152400" y="2339099"/>
            <a:ext cx="3810000" cy="133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312557" y="796383"/>
            <a:ext cx="13746843" cy="17659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283529" y="2339099"/>
            <a:ext cx="13746843" cy="17659"/>
          </a:xfrm>
          <a:prstGeom prst="line">
            <a:avLst/>
          </a:prstGeom>
          <a:ln w="444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57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2050</TotalTime>
  <Words>3254</Words>
  <Application>Microsoft Office PowerPoint</Application>
  <PresentationFormat>사용자 지정</PresentationFormat>
  <Paragraphs>1019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1" baseType="lpstr">
      <vt:lpstr>?? ??</vt:lpstr>
      <vt:lpstr>Noto Sans KR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101</cp:revision>
  <dcterms:created xsi:type="dcterms:W3CDTF">2021-02-14T19:43:51Z</dcterms:created>
  <dcterms:modified xsi:type="dcterms:W3CDTF">2023-04-04T09:18:12Z</dcterms:modified>
</cp:coreProperties>
</file>